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56" r:id="rId2"/>
    <p:sldId id="257" r:id="rId3"/>
    <p:sldId id="258" r:id="rId4"/>
    <p:sldId id="265" r:id="rId5"/>
    <p:sldId id="266" r:id="rId6"/>
    <p:sldId id="267" r:id="rId7"/>
    <p:sldId id="277" r:id="rId8"/>
    <p:sldId id="289" r:id="rId9"/>
    <p:sldId id="295" r:id="rId10"/>
    <p:sldId id="268" r:id="rId11"/>
    <p:sldId id="269" r:id="rId12"/>
    <p:sldId id="283" r:id="rId13"/>
    <p:sldId id="285" r:id="rId14"/>
    <p:sldId id="281" r:id="rId15"/>
    <p:sldId id="286" r:id="rId16"/>
    <p:sldId id="288" r:id="rId17"/>
    <p:sldId id="287" r:id="rId18"/>
    <p:sldId id="293" r:id="rId19"/>
    <p:sldId id="294" r:id="rId20"/>
    <p:sldId id="272" r:id="rId21"/>
    <p:sldId id="292" r:id="rId22"/>
    <p:sldId id="282" r:id="rId23"/>
    <p:sldId id="273" r:id="rId24"/>
    <p:sldId id="296" r:id="rId25"/>
    <p:sldId id="275" r:id="rId26"/>
    <p:sldId id="276" r:id="rId27"/>
    <p:sldId id="284" r:id="rId28"/>
    <p:sldId id="260" r:id="rId29"/>
    <p:sldId id="262" r:id="rId30"/>
    <p:sldId id="278" r:id="rId31"/>
    <p:sldId id="279" r:id="rId32"/>
  </p:sldIdLst>
  <p:sldSz cx="12192000" cy="6858000"/>
  <p:notesSz cx="6858000" cy="92964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474" autoAdjust="0"/>
    <p:restoredTop sz="94660"/>
  </p:normalViewPr>
  <p:slideViewPr>
    <p:cSldViewPr snapToGrid="0">
      <p:cViewPr varScale="1">
        <p:scale>
          <a:sx n="77" d="100"/>
          <a:sy n="77" d="100"/>
        </p:scale>
        <p:origin x="108"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E37910-8841-4158-9D52-22A6DEB61C3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922FA81-FDB0-4D10-AB34-5787BF3D031B}">
      <dgm:prSet/>
      <dgm:spPr/>
      <dgm:t>
        <a:bodyPr/>
        <a:lstStyle/>
        <a:p>
          <a:r>
            <a:rPr lang="en-US"/>
            <a:t>Fall Graduation Progress Check Letter</a:t>
          </a:r>
        </a:p>
      </dgm:t>
    </dgm:pt>
    <dgm:pt modelId="{C1BADD13-73F1-4976-9DE1-ECA366DF962E}" type="parTrans" cxnId="{FE05768F-862B-4A41-9480-3202DDB663EA}">
      <dgm:prSet/>
      <dgm:spPr/>
      <dgm:t>
        <a:bodyPr/>
        <a:lstStyle/>
        <a:p>
          <a:endParaRPr lang="en-US"/>
        </a:p>
      </dgm:t>
    </dgm:pt>
    <dgm:pt modelId="{DBFE4F2F-3F77-42B1-919E-3893E1A302E4}" type="sibTrans" cxnId="{FE05768F-862B-4A41-9480-3202DDB663EA}">
      <dgm:prSet/>
      <dgm:spPr/>
      <dgm:t>
        <a:bodyPr/>
        <a:lstStyle/>
        <a:p>
          <a:endParaRPr lang="en-US"/>
        </a:p>
      </dgm:t>
    </dgm:pt>
    <dgm:pt modelId="{1471028D-CE93-499E-82D9-F8017CE931DE}">
      <dgm:prSet/>
      <dgm:spPr/>
      <dgm:t>
        <a:bodyPr/>
        <a:lstStyle/>
        <a:p>
          <a:r>
            <a:rPr lang="en-US"/>
            <a:t>Mailed home in November</a:t>
          </a:r>
        </a:p>
      </dgm:t>
    </dgm:pt>
    <dgm:pt modelId="{428603BD-77D2-46BC-8889-0EFE35AC4C42}" type="parTrans" cxnId="{79CFD222-9B98-40CF-ACE7-9558E7DC1D32}">
      <dgm:prSet/>
      <dgm:spPr/>
      <dgm:t>
        <a:bodyPr/>
        <a:lstStyle/>
        <a:p>
          <a:endParaRPr lang="en-US"/>
        </a:p>
      </dgm:t>
    </dgm:pt>
    <dgm:pt modelId="{6FFB7604-FD79-4E6F-80FF-4C6FC3AB66DD}" type="sibTrans" cxnId="{79CFD222-9B98-40CF-ACE7-9558E7DC1D32}">
      <dgm:prSet/>
      <dgm:spPr/>
      <dgm:t>
        <a:bodyPr/>
        <a:lstStyle/>
        <a:p>
          <a:endParaRPr lang="en-US"/>
        </a:p>
      </dgm:t>
    </dgm:pt>
    <dgm:pt modelId="{9E552EC9-3797-4808-BDFE-4447C118E222}">
      <dgm:prSet/>
      <dgm:spPr/>
      <dgm:t>
        <a:bodyPr/>
        <a:lstStyle/>
        <a:p>
          <a:r>
            <a:rPr lang="en-US"/>
            <a:t>Spring Graduation Progress Check Letter</a:t>
          </a:r>
        </a:p>
      </dgm:t>
    </dgm:pt>
    <dgm:pt modelId="{5B261ADE-FC98-467C-9524-B63029CFE4EF}" type="parTrans" cxnId="{B1E0ED22-DFC1-4AF2-AF2E-03E7ED5A9EC5}">
      <dgm:prSet/>
      <dgm:spPr/>
      <dgm:t>
        <a:bodyPr/>
        <a:lstStyle/>
        <a:p>
          <a:endParaRPr lang="en-US"/>
        </a:p>
      </dgm:t>
    </dgm:pt>
    <dgm:pt modelId="{70CA247F-3AC2-4996-8768-E7505E4FEB37}" type="sibTrans" cxnId="{B1E0ED22-DFC1-4AF2-AF2E-03E7ED5A9EC5}">
      <dgm:prSet/>
      <dgm:spPr/>
      <dgm:t>
        <a:bodyPr/>
        <a:lstStyle/>
        <a:p>
          <a:endParaRPr lang="en-US"/>
        </a:p>
      </dgm:t>
    </dgm:pt>
    <dgm:pt modelId="{E9317CDA-C49C-4F52-9678-06E0C3547E30}">
      <dgm:prSet/>
      <dgm:spPr/>
      <dgm:t>
        <a:bodyPr/>
        <a:lstStyle/>
        <a:p>
          <a:r>
            <a:rPr lang="en-US"/>
            <a:t>Mailed home in March</a:t>
          </a:r>
        </a:p>
      </dgm:t>
    </dgm:pt>
    <dgm:pt modelId="{46E05796-3978-46A5-9855-B784D5A41A9A}" type="parTrans" cxnId="{F436749A-C471-4618-A4BE-6C88BFDD11F1}">
      <dgm:prSet/>
      <dgm:spPr/>
      <dgm:t>
        <a:bodyPr/>
        <a:lstStyle/>
        <a:p>
          <a:endParaRPr lang="en-US"/>
        </a:p>
      </dgm:t>
    </dgm:pt>
    <dgm:pt modelId="{1F4AA4B6-111A-432E-8CC1-FDF37D250EED}" type="sibTrans" cxnId="{F436749A-C471-4618-A4BE-6C88BFDD11F1}">
      <dgm:prSet/>
      <dgm:spPr/>
      <dgm:t>
        <a:bodyPr/>
        <a:lstStyle/>
        <a:p>
          <a:endParaRPr lang="en-US"/>
        </a:p>
      </dgm:t>
    </dgm:pt>
    <dgm:pt modelId="{A8939686-B731-408A-BD9C-9F5E621521C7}">
      <dgm:prSet/>
      <dgm:spPr/>
      <dgm:t>
        <a:bodyPr/>
        <a:lstStyle/>
        <a:p>
          <a:r>
            <a:rPr lang="en-US"/>
            <a:t>You can also check Skyward anytime to review your progress in meeting graduation requirements</a:t>
          </a:r>
        </a:p>
      </dgm:t>
    </dgm:pt>
    <dgm:pt modelId="{0912B21A-8D17-4830-A291-07129A8BCF90}" type="parTrans" cxnId="{9774C06E-B140-4655-BF64-32C9FF72E7C0}">
      <dgm:prSet/>
      <dgm:spPr/>
      <dgm:t>
        <a:bodyPr/>
        <a:lstStyle/>
        <a:p>
          <a:endParaRPr lang="en-US"/>
        </a:p>
      </dgm:t>
    </dgm:pt>
    <dgm:pt modelId="{522AACD2-F327-41E0-AC0A-6DBABE1FEC2A}" type="sibTrans" cxnId="{9774C06E-B140-4655-BF64-32C9FF72E7C0}">
      <dgm:prSet/>
      <dgm:spPr/>
      <dgm:t>
        <a:bodyPr/>
        <a:lstStyle/>
        <a:p>
          <a:endParaRPr lang="en-US"/>
        </a:p>
      </dgm:t>
    </dgm:pt>
    <dgm:pt modelId="{7FAF6017-7E3D-4B6D-A550-37305815CE3D}" type="pres">
      <dgm:prSet presAssocID="{F9E37910-8841-4158-9D52-22A6DEB61C34}" presName="root" presStyleCnt="0">
        <dgm:presLayoutVars>
          <dgm:dir/>
          <dgm:resizeHandles val="exact"/>
        </dgm:presLayoutVars>
      </dgm:prSet>
      <dgm:spPr/>
    </dgm:pt>
    <dgm:pt modelId="{1F5BAC77-83CB-4A65-B2C1-07A66004216B}" type="pres">
      <dgm:prSet presAssocID="{C922FA81-FDB0-4D10-AB34-5787BF3D031B}" presName="compNode" presStyleCnt="0"/>
      <dgm:spPr/>
    </dgm:pt>
    <dgm:pt modelId="{C9433E22-0B95-404B-B8B3-D90937144D77}" type="pres">
      <dgm:prSet presAssocID="{C922FA81-FDB0-4D10-AB34-5787BF3D031B}" presName="bgRect" presStyleLbl="bgShp" presStyleIdx="0" presStyleCnt="3"/>
      <dgm:spPr/>
    </dgm:pt>
    <dgm:pt modelId="{6BA158C3-E349-4D21-95FD-CB905B9F9F96}" type="pres">
      <dgm:prSet presAssocID="{C922FA81-FDB0-4D10-AB34-5787BF3D031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a:ext>
      </dgm:extLst>
    </dgm:pt>
    <dgm:pt modelId="{EDB3F25D-6002-44C9-8789-6AE2B799D651}" type="pres">
      <dgm:prSet presAssocID="{C922FA81-FDB0-4D10-AB34-5787BF3D031B}" presName="spaceRect" presStyleCnt="0"/>
      <dgm:spPr/>
    </dgm:pt>
    <dgm:pt modelId="{4E2A2A95-201C-4C6A-B997-0C16B76227B8}" type="pres">
      <dgm:prSet presAssocID="{C922FA81-FDB0-4D10-AB34-5787BF3D031B}" presName="parTx" presStyleLbl="revTx" presStyleIdx="0" presStyleCnt="5">
        <dgm:presLayoutVars>
          <dgm:chMax val="0"/>
          <dgm:chPref val="0"/>
        </dgm:presLayoutVars>
      </dgm:prSet>
      <dgm:spPr/>
    </dgm:pt>
    <dgm:pt modelId="{C27939EB-144D-4879-8D48-0F453316933D}" type="pres">
      <dgm:prSet presAssocID="{C922FA81-FDB0-4D10-AB34-5787BF3D031B}" presName="desTx" presStyleLbl="revTx" presStyleIdx="1" presStyleCnt="5">
        <dgm:presLayoutVars/>
      </dgm:prSet>
      <dgm:spPr/>
    </dgm:pt>
    <dgm:pt modelId="{6E51DDAF-FAAD-48B4-92AB-4A0796D40027}" type="pres">
      <dgm:prSet presAssocID="{DBFE4F2F-3F77-42B1-919E-3893E1A302E4}" presName="sibTrans" presStyleCnt="0"/>
      <dgm:spPr/>
    </dgm:pt>
    <dgm:pt modelId="{81A19A06-74A7-4902-9E10-D8BD639D057F}" type="pres">
      <dgm:prSet presAssocID="{9E552EC9-3797-4808-BDFE-4447C118E222}" presName="compNode" presStyleCnt="0"/>
      <dgm:spPr/>
    </dgm:pt>
    <dgm:pt modelId="{5E0F585D-A949-439B-9A8D-3F3378EACF00}" type="pres">
      <dgm:prSet presAssocID="{9E552EC9-3797-4808-BDFE-4447C118E222}" presName="bgRect" presStyleLbl="bgShp" presStyleIdx="1" presStyleCnt="3"/>
      <dgm:spPr/>
    </dgm:pt>
    <dgm:pt modelId="{DE4DDFD5-70A0-4D4A-9321-9EF58244C569}" type="pres">
      <dgm:prSet presAssocID="{9E552EC9-3797-4808-BDFE-4447C118E22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nvelope"/>
        </a:ext>
      </dgm:extLst>
    </dgm:pt>
    <dgm:pt modelId="{878178E6-7471-49D6-A7CE-6556BB789432}" type="pres">
      <dgm:prSet presAssocID="{9E552EC9-3797-4808-BDFE-4447C118E222}" presName="spaceRect" presStyleCnt="0"/>
      <dgm:spPr/>
    </dgm:pt>
    <dgm:pt modelId="{A4D93D99-3614-4E1A-B137-ACD8BC664E65}" type="pres">
      <dgm:prSet presAssocID="{9E552EC9-3797-4808-BDFE-4447C118E222}" presName="parTx" presStyleLbl="revTx" presStyleIdx="2" presStyleCnt="5">
        <dgm:presLayoutVars>
          <dgm:chMax val="0"/>
          <dgm:chPref val="0"/>
        </dgm:presLayoutVars>
      </dgm:prSet>
      <dgm:spPr/>
    </dgm:pt>
    <dgm:pt modelId="{DC03A653-E287-4586-9B56-23A57B1344D4}" type="pres">
      <dgm:prSet presAssocID="{9E552EC9-3797-4808-BDFE-4447C118E222}" presName="desTx" presStyleLbl="revTx" presStyleIdx="3" presStyleCnt="5">
        <dgm:presLayoutVars/>
      </dgm:prSet>
      <dgm:spPr/>
    </dgm:pt>
    <dgm:pt modelId="{3987A7F2-A0C1-4EB6-83C7-F199DE665B45}" type="pres">
      <dgm:prSet presAssocID="{70CA247F-3AC2-4996-8768-E7505E4FEB37}" presName="sibTrans" presStyleCnt="0"/>
      <dgm:spPr/>
    </dgm:pt>
    <dgm:pt modelId="{6E62AA97-AB68-470B-962A-24B8299ECCCF}" type="pres">
      <dgm:prSet presAssocID="{A8939686-B731-408A-BD9C-9F5E621521C7}" presName="compNode" presStyleCnt="0"/>
      <dgm:spPr/>
    </dgm:pt>
    <dgm:pt modelId="{F0C3D38B-9CD2-40A9-AE29-562239E020B7}" type="pres">
      <dgm:prSet presAssocID="{A8939686-B731-408A-BD9C-9F5E621521C7}" presName="bgRect" presStyleLbl="bgShp" presStyleIdx="2" presStyleCnt="3"/>
      <dgm:spPr/>
    </dgm:pt>
    <dgm:pt modelId="{B86CC563-AD61-4C6D-826F-EA4F5F57AB4A}" type="pres">
      <dgm:prSet presAssocID="{A8939686-B731-408A-BD9C-9F5E621521C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AEDB87B3-190A-42A0-B69C-3E3C5A6DD39C}" type="pres">
      <dgm:prSet presAssocID="{A8939686-B731-408A-BD9C-9F5E621521C7}" presName="spaceRect" presStyleCnt="0"/>
      <dgm:spPr/>
    </dgm:pt>
    <dgm:pt modelId="{AC62634C-8865-4D43-A849-DBD668A15AA2}" type="pres">
      <dgm:prSet presAssocID="{A8939686-B731-408A-BD9C-9F5E621521C7}" presName="parTx" presStyleLbl="revTx" presStyleIdx="4" presStyleCnt="5">
        <dgm:presLayoutVars>
          <dgm:chMax val="0"/>
          <dgm:chPref val="0"/>
        </dgm:presLayoutVars>
      </dgm:prSet>
      <dgm:spPr/>
    </dgm:pt>
  </dgm:ptLst>
  <dgm:cxnLst>
    <dgm:cxn modelId="{14872C12-34CF-4E8F-A564-E14F21CEE89E}" type="presOf" srcId="{9E552EC9-3797-4808-BDFE-4447C118E222}" destId="{A4D93D99-3614-4E1A-B137-ACD8BC664E65}" srcOrd="0" destOrd="0" presId="urn:microsoft.com/office/officeart/2018/2/layout/IconVerticalSolidList"/>
    <dgm:cxn modelId="{79CFD222-9B98-40CF-ACE7-9558E7DC1D32}" srcId="{C922FA81-FDB0-4D10-AB34-5787BF3D031B}" destId="{1471028D-CE93-499E-82D9-F8017CE931DE}" srcOrd="0" destOrd="0" parTransId="{428603BD-77D2-46BC-8889-0EFE35AC4C42}" sibTransId="{6FFB7604-FD79-4E6F-80FF-4C6FC3AB66DD}"/>
    <dgm:cxn modelId="{B1E0ED22-DFC1-4AF2-AF2E-03E7ED5A9EC5}" srcId="{F9E37910-8841-4158-9D52-22A6DEB61C34}" destId="{9E552EC9-3797-4808-BDFE-4447C118E222}" srcOrd="1" destOrd="0" parTransId="{5B261ADE-FC98-467C-9524-B63029CFE4EF}" sibTransId="{70CA247F-3AC2-4996-8768-E7505E4FEB37}"/>
    <dgm:cxn modelId="{1E8D404D-CF19-400C-B787-63119B936D47}" type="presOf" srcId="{F9E37910-8841-4158-9D52-22A6DEB61C34}" destId="{7FAF6017-7E3D-4B6D-A550-37305815CE3D}" srcOrd="0" destOrd="0" presId="urn:microsoft.com/office/officeart/2018/2/layout/IconVerticalSolidList"/>
    <dgm:cxn modelId="{9774C06E-B140-4655-BF64-32C9FF72E7C0}" srcId="{F9E37910-8841-4158-9D52-22A6DEB61C34}" destId="{A8939686-B731-408A-BD9C-9F5E621521C7}" srcOrd="2" destOrd="0" parTransId="{0912B21A-8D17-4830-A291-07129A8BCF90}" sibTransId="{522AACD2-F327-41E0-AC0A-6DBABE1FEC2A}"/>
    <dgm:cxn modelId="{FE05768F-862B-4A41-9480-3202DDB663EA}" srcId="{F9E37910-8841-4158-9D52-22A6DEB61C34}" destId="{C922FA81-FDB0-4D10-AB34-5787BF3D031B}" srcOrd="0" destOrd="0" parTransId="{C1BADD13-73F1-4976-9DE1-ECA366DF962E}" sibTransId="{DBFE4F2F-3F77-42B1-919E-3893E1A302E4}"/>
    <dgm:cxn modelId="{F436749A-C471-4618-A4BE-6C88BFDD11F1}" srcId="{9E552EC9-3797-4808-BDFE-4447C118E222}" destId="{E9317CDA-C49C-4F52-9678-06E0C3547E30}" srcOrd="0" destOrd="0" parTransId="{46E05796-3978-46A5-9855-B784D5A41A9A}" sibTransId="{1F4AA4B6-111A-432E-8CC1-FDF37D250EED}"/>
    <dgm:cxn modelId="{55D19CB3-A188-4CE5-ADE1-E411AB72E917}" type="presOf" srcId="{A8939686-B731-408A-BD9C-9F5E621521C7}" destId="{AC62634C-8865-4D43-A849-DBD668A15AA2}" srcOrd="0" destOrd="0" presId="urn:microsoft.com/office/officeart/2018/2/layout/IconVerticalSolidList"/>
    <dgm:cxn modelId="{9782D7C3-C1CD-4F0E-ABD8-EF8CEC425E51}" type="presOf" srcId="{1471028D-CE93-499E-82D9-F8017CE931DE}" destId="{C27939EB-144D-4879-8D48-0F453316933D}" srcOrd="0" destOrd="0" presId="urn:microsoft.com/office/officeart/2018/2/layout/IconVerticalSolidList"/>
    <dgm:cxn modelId="{598F59CF-C5BB-472A-AAF9-07301153B53A}" type="presOf" srcId="{C922FA81-FDB0-4D10-AB34-5787BF3D031B}" destId="{4E2A2A95-201C-4C6A-B997-0C16B76227B8}" srcOrd="0" destOrd="0" presId="urn:microsoft.com/office/officeart/2018/2/layout/IconVerticalSolidList"/>
    <dgm:cxn modelId="{07220EE5-3F8B-4A47-9873-27BD7A08AF9B}" type="presOf" srcId="{E9317CDA-C49C-4F52-9678-06E0C3547E30}" destId="{DC03A653-E287-4586-9B56-23A57B1344D4}" srcOrd="0" destOrd="0" presId="urn:microsoft.com/office/officeart/2018/2/layout/IconVerticalSolidList"/>
    <dgm:cxn modelId="{10DF0941-C5AC-4050-84B9-DB25A674EB10}" type="presParOf" srcId="{7FAF6017-7E3D-4B6D-A550-37305815CE3D}" destId="{1F5BAC77-83CB-4A65-B2C1-07A66004216B}" srcOrd="0" destOrd="0" presId="urn:microsoft.com/office/officeart/2018/2/layout/IconVerticalSolidList"/>
    <dgm:cxn modelId="{5BC336F8-90CD-4AA8-8607-03F0D566EC38}" type="presParOf" srcId="{1F5BAC77-83CB-4A65-B2C1-07A66004216B}" destId="{C9433E22-0B95-404B-B8B3-D90937144D77}" srcOrd="0" destOrd="0" presId="urn:microsoft.com/office/officeart/2018/2/layout/IconVerticalSolidList"/>
    <dgm:cxn modelId="{FA760CD4-D12F-4C41-871B-9253F3D94349}" type="presParOf" srcId="{1F5BAC77-83CB-4A65-B2C1-07A66004216B}" destId="{6BA158C3-E349-4D21-95FD-CB905B9F9F96}" srcOrd="1" destOrd="0" presId="urn:microsoft.com/office/officeart/2018/2/layout/IconVerticalSolidList"/>
    <dgm:cxn modelId="{821B1F70-ECFE-499E-8D2E-7DE4C1936DD7}" type="presParOf" srcId="{1F5BAC77-83CB-4A65-B2C1-07A66004216B}" destId="{EDB3F25D-6002-44C9-8789-6AE2B799D651}" srcOrd="2" destOrd="0" presId="urn:microsoft.com/office/officeart/2018/2/layout/IconVerticalSolidList"/>
    <dgm:cxn modelId="{0EEBC1B1-C830-4250-8416-A43F7798B37E}" type="presParOf" srcId="{1F5BAC77-83CB-4A65-B2C1-07A66004216B}" destId="{4E2A2A95-201C-4C6A-B997-0C16B76227B8}" srcOrd="3" destOrd="0" presId="urn:microsoft.com/office/officeart/2018/2/layout/IconVerticalSolidList"/>
    <dgm:cxn modelId="{ED53F840-8057-4E10-A4E6-A1FF2E10DA83}" type="presParOf" srcId="{1F5BAC77-83CB-4A65-B2C1-07A66004216B}" destId="{C27939EB-144D-4879-8D48-0F453316933D}" srcOrd="4" destOrd="0" presId="urn:microsoft.com/office/officeart/2018/2/layout/IconVerticalSolidList"/>
    <dgm:cxn modelId="{5190FD97-5EB6-41E9-8228-08F6187314A7}" type="presParOf" srcId="{7FAF6017-7E3D-4B6D-A550-37305815CE3D}" destId="{6E51DDAF-FAAD-48B4-92AB-4A0796D40027}" srcOrd="1" destOrd="0" presId="urn:microsoft.com/office/officeart/2018/2/layout/IconVerticalSolidList"/>
    <dgm:cxn modelId="{6DA59020-8F25-4B95-B8D5-7C276395B5AB}" type="presParOf" srcId="{7FAF6017-7E3D-4B6D-A550-37305815CE3D}" destId="{81A19A06-74A7-4902-9E10-D8BD639D057F}" srcOrd="2" destOrd="0" presId="urn:microsoft.com/office/officeart/2018/2/layout/IconVerticalSolidList"/>
    <dgm:cxn modelId="{405B82E6-0E3D-4620-9573-FCB56774B4DE}" type="presParOf" srcId="{81A19A06-74A7-4902-9E10-D8BD639D057F}" destId="{5E0F585D-A949-439B-9A8D-3F3378EACF00}" srcOrd="0" destOrd="0" presId="urn:microsoft.com/office/officeart/2018/2/layout/IconVerticalSolidList"/>
    <dgm:cxn modelId="{023BF447-A89F-4603-A676-08E7A274A8FE}" type="presParOf" srcId="{81A19A06-74A7-4902-9E10-D8BD639D057F}" destId="{DE4DDFD5-70A0-4D4A-9321-9EF58244C569}" srcOrd="1" destOrd="0" presId="urn:microsoft.com/office/officeart/2018/2/layout/IconVerticalSolidList"/>
    <dgm:cxn modelId="{0A4B5844-8E0F-4662-88F3-CB07F496E648}" type="presParOf" srcId="{81A19A06-74A7-4902-9E10-D8BD639D057F}" destId="{878178E6-7471-49D6-A7CE-6556BB789432}" srcOrd="2" destOrd="0" presId="urn:microsoft.com/office/officeart/2018/2/layout/IconVerticalSolidList"/>
    <dgm:cxn modelId="{696C467D-A62C-419F-80F7-41E0D3975E0E}" type="presParOf" srcId="{81A19A06-74A7-4902-9E10-D8BD639D057F}" destId="{A4D93D99-3614-4E1A-B137-ACD8BC664E65}" srcOrd="3" destOrd="0" presId="urn:microsoft.com/office/officeart/2018/2/layout/IconVerticalSolidList"/>
    <dgm:cxn modelId="{FFBC5BE2-CD3B-4CC2-8D6D-BAA908655DD4}" type="presParOf" srcId="{81A19A06-74A7-4902-9E10-D8BD639D057F}" destId="{DC03A653-E287-4586-9B56-23A57B1344D4}" srcOrd="4" destOrd="0" presId="urn:microsoft.com/office/officeart/2018/2/layout/IconVerticalSolidList"/>
    <dgm:cxn modelId="{92575804-B62F-4482-8E89-9811B4924377}" type="presParOf" srcId="{7FAF6017-7E3D-4B6D-A550-37305815CE3D}" destId="{3987A7F2-A0C1-4EB6-83C7-F199DE665B45}" srcOrd="3" destOrd="0" presId="urn:microsoft.com/office/officeart/2018/2/layout/IconVerticalSolidList"/>
    <dgm:cxn modelId="{2D8DF3E7-593A-4E49-9072-1A5CD8B7414B}" type="presParOf" srcId="{7FAF6017-7E3D-4B6D-A550-37305815CE3D}" destId="{6E62AA97-AB68-470B-962A-24B8299ECCCF}" srcOrd="4" destOrd="0" presId="urn:microsoft.com/office/officeart/2018/2/layout/IconVerticalSolidList"/>
    <dgm:cxn modelId="{EC800984-F20F-49E1-AE95-7B703F9E1CBB}" type="presParOf" srcId="{6E62AA97-AB68-470B-962A-24B8299ECCCF}" destId="{F0C3D38B-9CD2-40A9-AE29-562239E020B7}" srcOrd="0" destOrd="0" presId="urn:microsoft.com/office/officeart/2018/2/layout/IconVerticalSolidList"/>
    <dgm:cxn modelId="{3E7C3D2D-53D0-47DE-AD2D-AB5BBFA0EE05}" type="presParOf" srcId="{6E62AA97-AB68-470B-962A-24B8299ECCCF}" destId="{B86CC563-AD61-4C6D-826F-EA4F5F57AB4A}" srcOrd="1" destOrd="0" presId="urn:microsoft.com/office/officeart/2018/2/layout/IconVerticalSolidList"/>
    <dgm:cxn modelId="{5DDCB77B-9388-4793-AFE8-76A27C9F0B5E}" type="presParOf" srcId="{6E62AA97-AB68-470B-962A-24B8299ECCCF}" destId="{AEDB87B3-190A-42A0-B69C-3E3C5A6DD39C}" srcOrd="2" destOrd="0" presId="urn:microsoft.com/office/officeart/2018/2/layout/IconVerticalSolidList"/>
    <dgm:cxn modelId="{DE330610-4EB8-4B3F-877A-12D4F5050282}" type="presParOf" srcId="{6E62AA97-AB68-470B-962A-24B8299ECCCF}" destId="{AC62634C-8865-4D43-A849-DBD668A15AA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33E22-0B95-404B-B8B3-D90937144D77}">
      <dsp:nvSpPr>
        <dsp:cNvPr id="0" name=""/>
        <dsp:cNvSpPr/>
      </dsp:nvSpPr>
      <dsp:spPr>
        <a:xfrm>
          <a:off x="0" y="640"/>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A158C3-E349-4D21-95FD-CB905B9F9F96}">
      <dsp:nvSpPr>
        <dsp:cNvPr id="0" name=""/>
        <dsp:cNvSpPr/>
      </dsp:nvSpPr>
      <dsp:spPr>
        <a:xfrm>
          <a:off x="453352" y="337845"/>
          <a:ext cx="824278" cy="8242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E2A2A95-201C-4C6A-B997-0C16B76227B8}">
      <dsp:nvSpPr>
        <dsp:cNvPr id="0" name=""/>
        <dsp:cNvSpPr/>
      </dsp:nvSpPr>
      <dsp:spPr>
        <a:xfrm>
          <a:off x="1730984" y="640"/>
          <a:ext cx="2876073"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933450">
            <a:lnSpc>
              <a:spcPct val="90000"/>
            </a:lnSpc>
            <a:spcBef>
              <a:spcPct val="0"/>
            </a:spcBef>
            <a:spcAft>
              <a:spcPct val="35000"/>
            </a:spcAft>
            <a:buNone/>
          </a:pPr>
          <a:r>
            <a:rPr lang="en-US" sz="2100" kern="1200"/>
            <a:t>Fall Graduation Progress Check Letter</a:t>
          </a:r>
        </a:p>
      </dsp:txBody>
      <dsp:txXfrm>
        <a:off x="1730984" y="640"/>
        <a:ext cx="2876073" cy="1498687"/>
      </dsp:txXfrm>
    </dsp:sp>
    <dsp:sp modelId="{C27939EB-144D-4879-8D48-0F453316933D}">
      <dsp:nvSpPr>
        <dsp:cNvPr id="0" name=""/>
        <dsp:cNvSpPr/>
      </dsp:nvSpPr>
      <dsp:spPr>
        <a:xfrm>
          <a:off x="4607057" y="640"/>
          <a:ext cx="1784217"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711200">
            <a:lnSpc>
              <a:spcPct val="90000"/>
            </a:lnSpc>
            <a:spcBef>
              <a:spcPct val="0"/>
            </a:spcBef>
            <a:spcAft>
              <a:spcPct val="35000"/>
            </a:spcAft>
            <a:buNone/>
          </a:pPr>
          <a:r>
            <a:rPr lang="en-US" sz="1600" kern="1200"/>
            <a:t>Mailed home in November</a:t>
          </a:r>
        </a:p>
      </dsp:txBody>
      <dsp:txXfrm>
        <a:off x="4607057" y="640"/>
        <a:ext cx="1784217" cy="1498687"/>
      </dsp:txXfrm>
    </dsp:sp>
    <dsp:sp modelId="{5E0F585D-A949-439B-9A8D-3F3378EACF00}">
      <dsp:nvSpPr>
        <dsp:cNvPr id="0" name=""/>
        <dsp:cNvSpPr/>
      </dsp:nvSpPr>
      <dsp:spPr>
        <a:xfrm>
          <a:off x="0" y="1873999"/>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4DDFD5-70A0-4D4A-9321-9EF58244C569}">
      <dsp:nvSpPr>
        <dsp:cNvPr id="0" name=""/>
        <dsp:cNvSpPr/>
      </dsp:nvSpPr>
      <dsp:spPr>
        <a:xfrm>
          <a:off x="453352" y="2211204"/>
          <a:ext cx="824278" cy="8242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4D93D99-3614-4E1A-B137-ACD8BC664E65}">
      <dsp:nvSpPr>
        <dsp:cNvPr id="0" name=""/>
        <dsp:cNvSpPr/>
      </dsp:nvSpPr>
      <dsp:spPr>
        <a:xfrm>
          <a:off x="1730984" y="1873999"/>
          <a:ext cx="2876073"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933450">
            <a:lnSpc>
              <a:spcPct val="90000"/>
            </a:lnSpc>
            <a:spcBef>
              <a:spcPct val="0"/>
            </a:spcBef>
            <a:spcAft>
              <a:spcPct val="35000"/>
            </a:spcAft>
            <a:buNone/>
          </a:pPr>
          <a:r>
            <a:rPr lang="en-US" sz="2100" kern="1200"/>
            <a:t>Spring Graduation Progress Check Letter</a:t>
          </a:r>
        </a:p>
      </dsp:txBody>
      <dsp:txXfrm>
        <a:off x="1730984" y="1873999"/>
        <a:ext cx="2876073" cy="1498687"/>
      </dsp:txXfrm>
    </dsp:sp>
    <dsp:sp modelId="{DC03A653-E287-4586-9B56-23A57B1344D4}">
      <dsp:nvSpPr>
        <dsp:cNvPr id="0" name=""/>
        <dsp:cNvSpPr/>
      </dsp:nvSpPr>
      <dsp:spPr>
        <a:xfrm>
          <a:off x="4607057" y="1873999"/>
          <a:ext cx="1784217"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711200">
            <a:lnSpc>
              <a:spcPct val="90000"/>
            </a:lnSpc>
            <a:spcBef>
              <a:spcPct val="0"/>
            </a:spcBef>
            <a:spcAft>
              <a:spcPct val="35000"/>
            </a:spcAft>
            <a:buNone/>
          </a:pPr>
          <a:r>
            <a:rPr lang="en-US" sz="1600" kern="1200"/>
            <a:t>Mailed home in March</a:t>
          </a:r>
        </a:p>
      </dsp:txBody>
      <dsp:txXfrm>
        <a:off x="4607057" y="1873999"/>
        <a:ext cx="1784217" cy="1498687"/>
      </dsp:txXfrm>
    </dsp:sp>
    <dsp:sp modelId="{F0C3D38B-9CD2-40A9-AE29-562239E020B7}">
      <dsp:nvSpPr>
        <dsp:cNvPr id="0" name=""/>
        <dsp:cNvSpPr/>
      </dsp:nvSpPr>
      <dsp:spPr>
        <a:xfrm>
          <a:off x="0" y="3747359"/>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6CC563-AD61-4C6D-826F-EA4F5F57AB4A}">
      <dsp:nvSpPr>
        <dsp:cNvPr id="0" name=""/>
        <dsp:cNvSpPr/>
      </dsp:nvSpPr>
      <dsp:spPr>
        <a:xfrm>
          <a:off x="453352" y="4084563"/>
          <a:ext cx="824278" cy="8242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C62634C-8865-4D43-A849-DBD668A15AA2}">
      <dsp:nvSpPr>
        <dsp:cNvPr id="0" name=""/>
        <dsp:cNvSpPr/>
      </dsp:nvSpPr>
      <dsp:spPr>
        <a:xfrm>
          <a:off x="1730984" y="3747359"/>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933450">
            <a:lnSpc>
              <a:spcPct val="90000"/>
            </a:lnSpc>
            <a:spcBef>
              <a:spcPct val="0"/>
            </a:spcBef>
            <a:spcAft>
              <a:spcPct val="35000"/>
            </a:spcAft>
            <a:buNone/>
          </a:pPr>
          <a:r>
            <a:rPr lang="en-US" sz="2100" kern="1200"/>
            <a:t>You can also check Skyward anytime to review your progress in meeting graduation requirements</a:t>
          </a:r>
        </a:p>
      </dsp:txBody>
      <dsp:txXfrm>
        <a:off x="1730984" y="3747359"/>
        <a:ext cx="4660290" cy="149868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70AF38A9-B5C0-4F73-82EE-28F0D96EF92E}" type="datetimeFigureOut">
              <a:rPr lang="en-US" smtClean="0"/>
              <a:t>9/26/2022</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8063DE5D-AD8A-4DC9-A609-7E2717AF76EA}" type="slidenum">
              <a:rPr lang="en-US" smtClean="0"/>
              <a:t>‹#›</a:t>
            </a:fld>
            <a:endParaRPr lang="en-US"/>
          </a:p>
        </p:txBody>
      </p:sp>
    </p:spTree>
    <p:extLst>
      <p:ext uri="{BB962C8B-B14F-4D97-AF65-F5344CB8AC3E}">
        <p14:creationId xmlns:p14="http://schemas.microsoft.com/office/powerpoint/2010/main" val="57594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AF38A9-B5C0-4F73-82EE-28F0D96EF92E}" type="datetimeFigureOut">
              <a:rPr lang="en-US" smtClean="0"/>
              <a:t>9/26/2022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063DE5D-AD8A-4DC9-A609-7E2717AF76EA}" type="slidenum">
              <a:rPr lang="en-US" smtClean="0"/>
              <a:t>‹#›</a:t>
            </a:fld>
            <a:endParaRPr lang="en-US"/>
          </a:p>
        </p:txBody>
      </p:sp>
    </p:spTree>
    <p:extLst>
      <p:ext uri="{BB962C8B-B14F-4D97-AF65-F5344CB8AC3E}">
        <p14:creationId xmlns:p14="http://schemas.microsoft.com/office/powerpoint/2010/main" val="702676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0AF38A9-B5C0-4F73-82EE-28F0D96EF92E}" type="datetimeFigureOut">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063DE5D-AD8A-4DC9-A609-7E2717AF76EA}" type="slidenum">
              <a:rPr lang="en-US" smtClean="0"/>
              <a:t>‹#›</a:t>
            </a:fld>
            <a:endParaRPr lang="en-US"/>
          </a:p>
        </p:txBody>
      </p:sp>
    </p:spTree>
    <p:extLst>
      <p:ext uri="{BB962C8B-B14F-4D97-AF65-F5344CB8AC3E}">
        <p14:creationId xmlns:p14="http://schemas.microsoft.com/office/powerpoint/2010/main" val="661800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0AF38A9-B5C0-4F73-82EE-28F0D96EF92E}" type="datetimeFigureOut">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063DE5D-AD8A-4DC9-A609-7E2717AF76EA}" type="slidenum">
              <a:rPr lang="en-US" smtClean="0"/>
              <a:t>‹#›</a:t>
            </a:fld>
            <a:endParaRPr lang="en-US"/>
          </a:p>
        </p:txBody>
      </p:sp>
    </p:spTree>
    <p:extLst>
      <p:ext uri="{BB962C8B-B14F-4D97-AF65-F5344CB8AC3E}">
        <p14:creationId xmlns:p14="http://schemas.microsoft.com/office/powerpoint/2010/main" val="3158810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AF38A9-B5C0-4F73-82EE-28F0D96EF92E}" type="datetimeFigureOut">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063DE5D-AD8A-4DC9-A609-7E2717AF76EA}" type="slidenum">
              <a:rPr lang="en-US" smtClean="0"/>
              <a:t>‹#›</a:t>
            </a:fld>
            <a:endParaRPr lang="en-US"/>
          </a:p>
        </p:txBody>
      </p:sp>
    </p:spTree>
    <p:extLst>
      <p:ext uri="{BB962C8B-B14F-4D97-AF65-F5344CB8AC3E}">
        <p14:creationId xmlns:p14="http://schemas.microsoft.com/office/powerpoint/2010/main" val="562754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0AF38A9-B5C0-4F73-82EE-28F0D96EF92E}" type="datetimeFigureOut">
              <a:rPr lang="en-US" smtClean="0"/>
              <a:t>9/26/2022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63DE5D-AD8A-4DC9-A609-7E2717AF76EA}" type="slidenum">
              <a:rPr lang="en-US" smtClean="0"/>
              <a:t>‹#›</a:t>
            </a:fld>
            <a:endParaRPr lang="en-US"/>
          </a:p>
        </p:txBody>
      </p:sp>
    </p:spTree>
    <p:extLst>
      <p:ext uri="{BB962C8B-B14F-4D97-AF65-F5344CB8AC3E}">
        <p14:creationId xmlns:p14="http://schemas.microsoft.com/office/powerpoint/2010/main" val="1340771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0AF38A9-B5C0-4F73-82EE-28F0D96EF92E}" type="datetimeFigureOut">
              <a:rPr lang="en-US" smtClean="0"/>
              <a:t>9/26/2022</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8063DE5D-AD8A-4DC9-A609-7E2717AF76EA}" type="slidenum">
              <a:rPr lang="en-US" smtClean="0"/>
              <a:t>‹#›</a:t>
            </a:fld>
            <a:endParaRPr lang="en-US"/>
          </a:p>
        </p:txBody>
      </p:sp>
    </p:spTree>
    <p:extLst>
      <p:ext uri="{BB962C8B-B14F-4D97-AF65-F5344CB8AC3E}">
        <p14:creationId xmlns:p14="http://schemas.microsoft.com/office/powerpoint/2010/main" val="3634092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70AF38A9-B5C0-4F73-82EE-28F0D96EF92E}" type="datetimeFigureOut">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3DE5D-AD8A-4DC9-A609-7E2717AF76EA}" type="slidenum">
              <a:rPr lang="en-US" smtClean="0"/>
              <a:t>‹#›</a:t>
            </a:fld>
            <a:endParaRPr lang="en-US"/>
          </a:p>
        </p:txBody>
      </p:sp>
    </p:spTree>
    <p:extLst>
      <p:ext uri="{BB962C8B-B14F-4D97-AF65-F5344CB8AC3E}">
        <p14:creationId xmlns:p14="http://schemas.microsoft.com/office/powerpoint/2010/main" val="2449893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70AF38A9-B5C0-4F73-82EE-28F0D96EF92E}" type="datetimeFigureOut">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063DE5D-AD8A-4DC9-A609-7E2717AF76EA}" type="slidenum">
              <a:rPr lang="en-US" smtClean="0"/>
              <a:t>‹#›</a:t>
            </a:fld>
            <a:endParaRPr lang="en-US"/>
          </a:p>
        </p:txBody>
      </p:sp>
    </p:spTree>
    <p:extLst>
      <p:ext uri="{BB962C8B-B14F-4D97-AF65-F5344CB8AC3E}">
        <p14:creationId xmlns:p14="http://schemas.microsoft.com/office/powerpoint/2010/main" val="358010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AF38A9-B5C0-4F73-82EE-28F0D96EF92E}" type="datetimeFigureOut">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3DE5D-AD8A-4DC9-A609-7E2717AF76EA}" type="slidenum">
              <a:rPr lang="en-US" smtClean="0"/>
              <a:t>‹#›</a:t>
            </a:fld>
            <a:endParaRPr lang="en-US"/>
          </a:p>
        </p:txBody>
      </p:sp>
    </p:spTree>
    <p:extLst>
      <p:ext uri="{BB962C8B-B14F-4D97-AF65-F5344CB8AC3E}">
        <p14:creationId xmlns:p14="http://schemas.microsoft.com/office/powerpoint/2010/main" val="582408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AF38A9-B5C0-4F73-82EE-28F0D96EF92E}" type="datetimeFigureOut">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063DE5D-AD8A-4DC9-A609-7E2717AF76EA}" type="slidenum">
              <a:rPr lang="en-US" smtClean="0"/>
              <a:t>‹#›</a:t>
            </a:fld>
            <a:endParaRPr lang="en-US"/>
          </a:p>
        </p:txBody>
      </p:sp>
    </p:spTree>
    <p:extLst>
      <p:ext uri="{BB962C8B-B14F-4D97-AF65-F5344CB8AC3E}">
        <p14:creationId xmlns:p14="http://schemas.microsoft.com/office/powerpoint/2010/main" val="3000588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AF38A9-B5C0-4F73-82EE-28F0D96EF92E}" type="datetimeFigureOut">
              <a:rPr lang="en-US" smtClean="0"/>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3DE5D-AD8A-4DC9-A609-7E2717AF76EA}" type="slidenum">
              <a:rPr lang="en-US" smtClean="0"/>
              <a:t>‹#›</a:t>
            </a:fld>
            <a:endParaRPr lang="en-US"/>
          </a:p>
        </p:txBody>
      </p:sp>
    </p:spTree>
    <p:extLst>
      <p:ext uri="{BB962C8B-B14F-4D97-AF65-F5344CB8AC3E}">
        <p14:creationId xmlns:p14="http://schemas.microsoft.com/office/powerpoint/2010/main" val="3096081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AF38A9-B5C0-4F73-82EE-28F0D96EF92E}" type="datetimeFigureOut">
              <a:rPr lang="en-US" smtClean="0"/>
              <a:t>9/26/2022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63DE5D-AD8A-4DC9-A609-7E2717AF76EA}" type="slidenum">
              <a:rPr lang="en-US" smtClean="0"/>
              <a:t>‹#›</a:t>
            </a:fld>
            <a:endParaRPr lang="en-US"/>
          </a:p>
        </p:txBody>
      </p:sp>
    </p:spTree>
    <p:extLst>
      <p:ext uri="{BB962C8B-B14F-4D97-AF65-F5344CB8AC3E}">
        <p14:creationId xmlns:p14="http://schemas.microsoft.com/office/powerpoint/2010/main" val="2349316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AF38A9-B5C0-4F73-82EE-28F0D96EF92E}" type="datetimeFigureOut">
              <a:rPr lang="en-US" smtClean="0"/>
              <a:t>9/26/2022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63DE5D-AD8A-4DC9-A609-7E2717AF76EA}" type="slidenum">
              <a:rPr lang="en-US" smtClean="0"/>
              <a:t>‹#›</a:t>
            </a:fld>
            <a:endParaRPr lang="en-US"/>
          </a:p>
        </p:txBody>
      </p:sp>
    </p:spTree>
    <p:extLst>
      <p:ext uri="{BB962C8B-B14F-4D97-AF65-F5344CB8AC3E}">
        <p14:creationId xmlns:p14="http://schemas.microsoft.com/office/powerpoint/2010/main" val="3525947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AF38A9-B5C0-4F73-82EE-28F0D96EF92E}" type="datetimeFigureOut">
              <a:rPr lang="en-US" smtClean="0"/>
              <a:t>9/26/2022</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063DE5D-AD8A-4DC9-A609-7E2717AF76EA}" type="slidenum">
              <a:rPr lang="en-US" smtClean="0"/>
              <a:t>‹#›</a:t>
            </a:fld>
            <a:endParaRPr lang="en-US"/>
          </a:p>
        </p:txBody>
      </p:sp>
    </p:spTree>
    <p:extLst>
      <p:ext uri="{BB962C8B-B14F-4D97-AF65-F5344CB8AC3E}">
        <p14:creationId xmlns:p14="http://schemas.microsoft.com/office/powerpoint/2010/main" val="442155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AF38A9-B5C0-4F73-82EE-28F0D96EF92E}" type="datetimeFigureOut">
              <a:rPr lang="en-US" smtClean="0"/>
              <a:t>9/26/2022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063DE5D-AD8A-4DC9-A609-7E2717AF76EA}" type="slidenum">
              <a:rPr lang="en-US" smtClean="0"/>
              <a:t>‹#›</a:t>
            </a:fld>
            <a:endParaRPr lang="en-US"/>
          </a:p>
        </p:txBody>
      </p:sp>
    </p:spTree>
    <p:extLst>
      <p:ext uri="{BB962C8B-B14F-4D97-AF65-F5344CB8AC3E}">
        <p14:creationId xmlns:p14="http://schemas.microsoft.com/office/powerpoint/2010/main" val="1367448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AF38A9-B5C0-4F73-82EE-28F0D96EF92E}" type="datetimeFigureOut">
              <a:rPr lang="en-US" smtClean="0"/>
              <a:t>9/26/2022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063DE5D-AD8A-4DC9-A609-7E2717AF76EA}" type="slidenum">
              <a:rPr lang="en-US" smtClean="0"/>
              <a:t>‹#›</a:t>
            </a:fld>
            <a:endParaRPr lang="en-US"/>
          </a:p>
        </p:txBody>
      </p:sp>
    </p:spTree>
    <p:extLst>
      <p:ext uri="{BB962C8B-B14F-4D97-AF65-F5344CB8AC3E}">
        <p14:creationId xmlns:p14="http://schemas.microsoft.com/office/powerpoint/2010/main" val="783600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70AF38A9-B5C0-4F73-82EE-28F0D96EF92E}" type="datetimeFigureOut">
              <a:rPr lang="en-US" smtClean="0"/>
              <a:t>9/26/2022</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8063DE5D-AD8A-4DC9-A609-7E2717AF76EA}" type="slidenum">
              <a:rPr lang="en-US" smtClean="0"/>
              <a:t>‹#›</a:t>
            </a:fld>
            <a:endParaRPr lang="en-US"/>
          </a:p>
        </p:txBody>
      </p:sp>
    </p:spTree>
    <p:extLst>
      <p:ext uri="{BB962C8B-B14F-4D97-AF65-F5344CB8AC3E}">
        <p14:creationId xmlns:p14="http://schemas.microsoft.com/office/powerpoint/2010/main" val="159473936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estern-hindu.org/2010/12/12/who-am-i-what-am-i-what-will-i-b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compass.wsac.wa.gov/?utm_medium=email&amp;utm_source=govdelivery" TargetMode="External"/><Relationship Id="rId2" Type="http://schemas.openxmlformats.org/officeDocument/2006/relationships/hyperlink" Target="http://www.bigfuture.collegeboard.org/" TargetMode="External"/><Relationship Id="rId1" Type="http://schemas.openxmlformats.org/officeDocument/2006/relationships/slideLayout" Target="../slideLayouts/slideLayout2.xml"/><Relationship Id="rId5" Type="http://schemas.openxmlformats.org/officeDocument/2006/relationships/hyperlink" Target="https://www.careerbridge.wa.gov/" TargetMode="External"/><Relationship Id="rId4" Type="http://schemas.openxmlformats.org/officeDocument/2006/relationships/hyperlink" Target="http://www.compass.wa.gov/"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hyperlink" Target="http://www.act.org" TargetMode="Externa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hyperlink" Target="https://collegereadiness.collegeboard.org/sa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6.xml.rels><?xml version="1.0" encoding="UTF-8" standalone="yes"?>
<Relationships xmlns="http://schemas.openxmlformats.org/package/2006/relationships"><Relationship Id="rId3" Type="http://schemas.openxmlformats.org/officeDocument/2006/relationships/hyperlink" Target="https://studentaid.gov/" TargetMode="Externa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9.xml.rels><?xml version="1.0" encoding="UTF-8" standalone="yes"?>
<Relationships xmlns="http://schemas.openxmlformats.org/package/2006/relationships"><Relationship Id="rId3" Type="http://schemas.openxmlformats.org/officeDocument/2006/relationships/hyperlink" Target="https://www.scholarships.com/" TargetMode="External"/><Relationship Id="rId2" Type="http://schemas.openxmlformats.org/officeDocument/2006/relationships/hyperlink" Target="https://washboard.wsac.wa.gov/login.asp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hyperlink" Target="http://shs.sequimschools.org/our_school/career_center/scholarship_notebook" TargetMode="Externa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21.emf"/></Relationships>
</file>

<file path=ppt/slides/_rels/slide31.xml.rels><?xml version="1.0" encoding="UTF-8" standalone="yes"?>
<Relationships xmlns="http://schemas.openxmlformats.org/package/2006/relationships"><Relationship Id="rId3" Type="http://schemas.openxmlformats.org/officeDocument/2006/relationships/hyperlink" Target="mailto:mvandervelde@sequimschools.org" TargetMode="External"/><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22.png"/><Relationship Id="rId5" Type="http://schemas.openxmlformats.org/officeDocument/2006/relationships/hyperlink" Target="mailto:sbrooks@sequimschools.org" TargetMode="External"/><Relationship Id="rId4" Type="http://schemas.openxmlformats.org/officeDocument/2006/relationships/hyperlink" Target="mailto:sthorson@sequimschools.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hyperlink" Target="http://shs.sequimschools.org/our_school/counseling" TargetMode="Externa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5">
            <a:extLst>
              <a:ext uri="{FF2B5EF4-FFF2-40B4-BE49-F238E27FC236}">
                <a16:creationId xmlns:a16="http://schemas.microsoft.com/office/drawing/2014/main" id="{4E212B76-74CB-461F-90A3-EF4F2397A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4" name="Title 3"/>
          <p:cNvSpPr>
            <a:spLocks noGrp="1"/>
          </p:cNvSpPr>
          <p:nvPr>
            <p:ph type="ctrTitle"/>
          </p:nvPr>
        </p:nvSpPr>
        <p:spPr>
          <a:xfrm>
            <a:off x="6744929" y="1241266"/>
            <a:ext cx="4798142" cy="3153753"/>
          </a:xfrm>
        </p:spPr>
        <p:txBody>
          <a:bodyPr>
            <a:normAutofit/>
          </a:bodyPr>
          <a:lstStyle/>
          <a:p>
            <a:r>
              <a:rPr lang="en-US">
                <a:solidFill>
                  <a:srgbClr val="EBEBEB"/>
                </a:solidFill>
              </a:rPr>
              <a:t>Class of 2023 Senior Parent Night</a:t>
            </a:r>
          </a:p>
        </p:txBody>
      </p:sp>
      <p:sp>
        <p:nvSpPr>
          <p:cNvPr id="6" name="Subtitle 5"/>
          <p:cNvSpPr>
            <a:spLocks noGrp="1"/>
          </p:cNvSpPr>
          <p:nvPr>
            <p:ph type="subTitle" idx="1"/>
          </p:nvPr>
        </p:nvSpPr>
        <p:spPr>
          <a:xfrm>
            <a:off x="6744929" y="4591665"/>
            <a:ext cx="4798142" cy="1622322"/>
          </a:xfrm>
        </p:spPr>
        <p:txBody>
          <a:bodyPr>
            <a:normAutofit/>
          </a:bodyPr>
          <a:lstStyle/>
          <a:p>
            <a:endParaRPr lang="en-US" dirty="0"/>
          </a:p>
        </p:txBody>
      </p:sp>
      <p:sp>
        <p:nvSpPr>
          <p:cNvPr id="18" name="Rectangle 12">
            <a:extLst>
              <a:ext uri="{FF2B5EF4-FFF2-40B4-BE49-F238E27FC236}">
                <a16:creationId xmlns:a16="http://schemas.microsoft.com/office/drawing/2014/main" id="{81E746D0-4B37-4869-B2EF-79D5F0FFF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09764" y="1869243"/>
            <a:ext cx="4986236" cy="3116397"/>
          </a:xfrm>
          <a:prstGeom prst="roundRect">
            <a:avLst>
              <a:gd name="adj" fmla="val 1858"/>
            </a:avLst>
          </a:prstGeom>
          <a:effectLst>
            <a:outerShdw blurRad="50800" dist="50800" dir="5400000" algn="tl" rotWithShape="0">
              <a:srgbClr val="000000">
                <a:alpha val="43000"/>
              </a:srgbClr>
            </a:outerShdw>
          </a:effectLst>
        </p:spPr>
      </p:pic>
    </p:spTree>
    <p:custDataLst>
      <p:tags r:id="rId1"/>
    </p:custDataLst>
    <p:extLst>
      <p:ext uri="{BB962C8B-B14F-4D97-AF65-F5344CB8AC3E}">
        <p14:creationId xmlns:p14="http://schemas.microsoft.com/office/powerpoint/2010/main" val="15139228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230659"/>
            <a:ext cx="8761413" cy="1927655"/>
          </a:xfrm>
        </p:spPr>
        <p:txBody>
          <a:bodyPr>
            <a:normAutofit/>
          </a:bodyPr>
          <a:lstStyle/>
          <a:p>
            <a:r>
              <a:rPr lang="en-US" dirty="0">
                <a:solidFill>
                  <a:srgbClr val="FFFF00"/>
                </a:solidFill>
              </a:rPr>
              <a:t>Avoid the dreaded Senioritis</a:t>
            </a:r>
            <a:endParaRPr lang="en-US" sz="3200" dirty="0">
              <a:solidFill>
                <a:srgbClr val="FFFF00"/>
              </a:solidFill>
            </a:endParaRPr>
          </a:p>
        </p:txBody>
      </p:sp>
      <p:sp>
        <p:nvSpPr>
          <p:cNvPr id="3" name="Content Placeholder 2"/>
          <p:cNvSpPr>
            <a:spLocks noGrp="1"/>
          </p:cNvSpPr>
          <p:nvPr>
            <p:ph idx="1"/>
          </p:nvPr>
        </p:nvSpPr>
        <p:spPr>
          <a:xfrm>
            <a:off x="1154954" y="2504661"/>
            <a:ext cx="9632316" cy="4150139"/>
          </a:xfrm>
        </p:spPr>
        <p:txBody>
          <a:bodyPr>
            <a:normAutofit/>
          </a:bodyPr>
          <a:lstStyle/>
          <a:p>
            <a:r>
              <a:rPr lang="en-US" sz="2400" dirty="0"/>
              <a:t>Seniors must pass their required classes for High School graduation.</a:t>
            </a:r>
          </a:p>
          <a:p>
            <a:r>
              <a:rPr lang="en-US" sz="2400" dirty="0"/>
              <a:t>Colleges look at senior grades when they are making their final decisions on future students.</a:t>
            </a:r>
          </a:p>
          <a:p>
            <a:r>
              <a:rPr lang="en-US" sz="2400" dirty="0"/>
              <a:t>Some colleges will request mid-year reports at the end of first semester and all colleges request final transcripts</a:t>
            </a:r>
          </a:p>
          <a:p>
            <a:r>
              <a:rPr lang="en-US" sz="2400" dirty="0"/>
              <a:t>A college may withdraw an offer of admission when grades drop significantly over the course of the senior year OR if a student drops certain course during the second semester.</a:t>
            </a:r>
          </a:p>
        </p:txBody>
      </p:sp>
    </p:spTree>
    <p:custDataLst>
      <p:tags r:id="rId1"/>
    </p:custDataLst>
    <p:extLst>
      <p:ext uri="{BB962C8B-B14F-4D97-AF65-F5344CB8AC3E}">
        <p14:creationId xmlns:p14="http://schemas.microsoft.com/office/powerpoint/2010/main" val="2683315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Graduation Requirements</a:t>
            </a:r>
          </a:p>
        </p:txBody>
      </p:sp>
      <p:sp>
        <p:nvSpPr>
          <p:cNvPr id="3" name="Content Placeholder 2"/>
          <p:cNvSpPr>
            <a:spLocks noGrp="1"/>
          </p:cNvSpPr>
          <p:nvPr>
            <p:ph sz="half" idx="1"/>
          </p:nvPr>
        </p:nvSpPr>
        <p:spPr>
          <a:xfrm>
            <a:off x="980661" y="2319130"/>
            <a:ext cx="5115339" cy="4267200"/>
          </a:xfrm>
        </p:spPr>
        <p:txBody>
          <a:bodyPr>
            <a:normAutofit fontScale="92500" lnSpcReduction="20000"/>
          </a:bodyPr>
          <a:lstStyle/>
          <a:p>
            <a:r>
              <a:rPr lang="en-US" sz="2400" dirty="0"/>
              <a:t>Earn 24 credits in specific subjects </a:t>
            </a:r>
          </a:p>
          <a:p>
            <a:pPr lvl="1"/>
            <a:r>
              <a:rPr lang="en-US" sz="2200" dirty="0"/>
              <a:t>English 4.0</a:t>
            </a:r>
          </a:p>
          <a:p>
            <a:pPr lvl="1"/>
            <a:r>
              <a:rPr lang="en-US" sz="2200" dirty="0"/>
              <a:t>Math 3.0</a:t>
            </a:r>
          </a:p>
          <a:p>
            <a:pPr lvl="1"/>
            <a:r>
              <a:rPr lang="en-US" sz="2200" dirty="0"/>
              <a:t>History 3.5*</a:t>
            </a:r>
          </a:p>
          <a:p>
            <a:pPr lvl="1"/>
            <a:r>
              <a:rPr lang="en-US" sz="2200" dirty="0"/>
              <a:t>Science 3.0</a:t>
            </a:r>
          </a:p>
          <a:p>
            <a:pPr lvl="1"/>
            <a:r>
              <a:rPr lang="en-US" sz="2200" dirty="0"/>
              <a:t>PE/Health  2.0</a:t>
            </a:r>
          </a:p>
          <a:p>
            <a:pPr lvl="1"/>
            <a:r>
              <a:rPr lang="en-US" sz="2200" dirty="0"/>
              <a:t>World Language 2.0*</a:t>
            </a:r>
          </a:p>
          <a:p>
            <a:pPr lvl="1"/>
            <a:r>
              <a:rPr lang="en-US" sz="2200" dirty="0"/>
              <a:t>Art 2.0*</a:t>
            </a:r>
          </a:p>
          <a:p>
            <a:pPr lvl="1"/>
            <a:r>
              <a:rPr lang="en-US" sz="2200" dirty="0"/>
              <a:t>CTE 1.0</a:t>
            </a:r>
          </a:p>
          <a:p>
            <a:pPr lvl="1"/>
            <a:r>
              <a:rPr lang="en-US" sz="2200" dirty="0"/>
              <a:t>Microsoft Academy 0.5</a:t>
            </a:r>
          </a:p>
          <a:p>
            <a:pPr lvl="1"/>
            <a:r>
              <a:rPr lang="en-US" sz="2200" dirty="0"/>
              <a:t>Elective 3.0</a:t>
            </a:r>
          </a:p>
        </p:txBody>
      </p:sp>
      <p:sp>
        <p:nvSpPr>
          <p:cNvPr id="4" name="Content Placeholder 3">
            <a:extLst>
              <a:ext uri="{FF2B5EF4-FFF2-40B4-BE49-F238E27FC236}">
                <a16:creationId xmlns:a16="http://schemas.microsoft.com/office/drawing/2014/main" id="{19867AA1-332B-467E-8723-A47A594A5A1E}"/>
              </a:ext>
            </a:extLst>
          </p:cNvPr>
          <p:cNvSpPr>
            <a:spLocks noGrp="1"/>
          </p:cNvSpPr>
          <p:nvPr>
            <p:ph sz="half" idx="2"/>
          </p:nvPr>
        </p:nvSpPr>
        <p:spPr>
          <a:xfrm>
            <a:off x="6208712" y="3101009"/>
            <a:ext cx="5115339" cy="3485319"/>
          </a:xfrm>
        </p:spPr>
        <p:txBody>
          <a:bodyPr vert="horz" lIns="91440" tIns="45720" rIns="91440" bIns="45720" rtlCol="0" anchor="t">
            <a:normAutofit fontScale="92500" lnSpcReduction="20000"/>
          </a:bodyPr>
          <a:lstStyle/>
          <a:p>
            <a:pPr marL="0" indent="0">
              <a:buNone/>
            </a:pPr>
            <a:r>
              <a:rPr lang="en-US" sz="2000" dirty="0"/>
              <a:t>Other Requirements:</a:t>
            </a:r>
          </a:p>
          <a:p>
            <a:r>
              <a:rPr lang="en-US" sz="2000" dirty="0">
                <a:ea typeface="+mn-lt"/>
                <a:cs typeface="+mn-lt"/>
              </a:rPr>
              <a:t>Complete Senior HIV/STD Awareness Training </a:t>
            </a:r>
          </a:p>
          <a:p>
            <a:r>
              <a:rPr lang="en-US" sz="2000" dirty="0"/>
              <a:t>Complete a High School and Beyond plan </a:t>
            </a:r>
          </a:p>
          <a:p>
            <a:r>
              <a:rPr lang="en-US" sz="2000" dirty="0"/>
              <a:t>Complete Graduation Pathways requirement </a:t>
            </a:r>
          </a:p>
          <a:p>
            <a:pPr marL="0" indent="0">
              <a:buNone/>
            </a:pPr>
            <a:endParaRPr lang="en-US" dirty="0"/>
          </a:p>
          <a:p>
            <a:pPr marL="0" indent="0">
              <a:buNone/>
            </a:pPr>
            <a:endParaRPr lang="en-US" dirty="0"/>
          </a:p>
          <a:p>
            <a:pPr marL="0" indent="0">
              <a:buNone/>
            </a:pPr>
            <a:endParaRPr lang="en-US" dirty="0"/>
          </a:p>
          <a:p>
            <a:endParaRPr lang="en-US" dirty="0"/>
          </a:p>
        </p:txBody>
      </p:sp>
    </p:spTree>
    <p:custDataLst>
      <p:tags r:id="rId1"/>
    </p:custDataLst>
    <p:extLst>
      <p:ext uri="{BB962C8B-B14F-4D97-AF65-F5344CB8AC3E}">
        <p14:creationId xmlns:p14="http://schemas.microsoft.com/office/powerpoint/2010/main" val="2985111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C1432-230B-4622-A8BF-4213D47F4646}"/>
              </a:ext>
            </a:extLst>
          </p:cNvPr>
          <p:cNvSpPr>
            <a:spLocks noGrp="1"/>
          </p:cNvSpPr>
          <p:nvPr>
            <p:ph type="title"/>
          </p:nvPr>
        </p:nvSpPr>
        <p:spPr/>
        <p:txBody>
          <a:bodyPr/>
          <a:lstStyle/>
          <a:p>
            <a:r>
              <a:rPr lang="en-US" dirty="0">
                <a:solidFill>
                  <a:srgbClr val="FFC000"/>
                </a:solidFill>
              </a:rPr>
              <a:t>Graduation Requirements (cont.)</a:t>
            </a:r>
          </a:p>
        </p:txBody>
      </p:sp>
      <p:sp>
        <p:nvSpPr>
          <p:cNvPr id="3" name="Content Placeholder 2">
            <a:extLst>
              <a:ext uri="{FF2B5EF4-FFF2-40B4-BE49-F238E27FC236}">
                <a16:creationId xmlns:a16="http://schemas.microsoft.com/office/drawing/2014/main" id="{1B0FA97C-05EC-4B81-B438-6601398DE647}"/>
              </a:ext>
            </a:extLst>
          </p:cNvPr>
          <p:cNvSpPr>
            <a:spLocks noGrp="1"/>
          </p:cNvSpPr>
          <p:nvPr>
            <p:ph sz="half" idx="1"/>
          </p:nvPr>
        </p:nvSpPr>
        <p:spPr/>
        <p:txBody>
          <a:bodyPr vert="horz" lIns="91440" tIns="45720" rIns="91440" bIns="45720" rtlCol="0" anchor="t">
            <a:normAutofit/>
          </a:bodyPr>
          <a:lstStyle/>
          <a:p>
            <a:pPr marL="0" indent="0">
              <a:buNone/>
            </a:pPr>
            <a:r>
              <a:rPr lang="en-US" u="sng" dirty="0"/>
              <a:t>High school and Beyond Plan:</a:t>
            </a:r>
          </a:p>
          <a:p>
            <a:r>
              <a:rPr lang="en-US" dirty="0"/>
              <a:t>We have transitioned to a digital plan</a:t>
            </a:r>
          </a:p>
          <a:p>
            <a:r>
              <a:rPr lang="en-US" dirty="0"/>
              <a:t>You will be completing this plan with the assistance of your DEN class</a:t>
            </a:r>
          </a:p>
          <a:p>
            <a:r>
              <a:rPr lang="en-US" dirty="0"/>
              <a:t>The digital plan also gives you access to college and career exploration tools</a:t>
            </a:r>
          </a:p>
        </p:txBody>
      </p:sp>
      <p:sp>
        <p:nvSpPr>
          <p:cNvPr id="4" name="Content Placeholder 3">
            <a:extLst>
              <a:ext uri="{FF2B5EF4-FFF2-40B4-BE49-F238E27FC236}">
                <a16:creationId xmlns:a16="http://schemas.microsoft.com/office/drawing/2014/main" id="{5CAD085B-DEC3-43D7-943C-60AD58F364FB}"/>
              </a:ext>
            </a:extLst>
          </p:cNvPr>
          <p:cNvSpPr>
            <a:spLocks noGrp="1"/>
          </p:cNvSpPr>
          <p:nvPr>
            <p:ph sz="half" idx="2"/>
          </p:nvPr>
        </p:nvSpPr>
        <p:spPr/>
        <p:txBody>
          <a:bodyPr vert="horz" lIns="91440" tIns="45720" rIns="91440" bIns="45720" rtlCol="0" anchor="t">
            <a:normAutofit/>
          </a:bodyPr>
          <a:lstStyle/>
          <a:p>
            <a:pPr marL="0" indent="0">
              <a:buNone/>
            </a:pPr>
            <a:r>
              <a:rPr lang="en-US" u="sng" dirty="0"/>
              <a:t>Graduation Pathways</a:t>
            </a:r>
            <a:r>
              <a:rPr lang="en-US" dirty="0"/>
              <a:t>:</a:t>
            </a:r>
          </a:p>
          <a:p>
            <a:r>
              <a:rPr lang="en-US" dirty="0"/>
              <a:t>There are multiple ways to achieve this requirement. One way to complete this is by passing your SBA in English and Math. </a:t>
            </a:r>
          </a:p>
          <a:p>
            <a:r>
              <a:rPr lang="en-US" dirty="0"/>
              <a:t>You will work in HSBP and with counselors to ensure Graduation Pathway aligns with the post-secondary goals indicated in your High School and Beyond Plan.</a:t>
            </a:r>
          </a:p>
        </p:txBody>
      </p:sp>
    </p:spTree>
    <p:extLst>
      <p:ext uri="{BB962C8B-B14F-4D97-AF65-F5344CB8AC3E}">
        <p14:creationId xmlns:p14="http://schemas.microsoft.com/office/powerpoint/2010/main" val="1092863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 name="Group 8">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2" name="Rectangle 19">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43" name="Group 21">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3" name="Rectangle 22">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Oval 23">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8"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9"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F41C7975-1DA4-4841-9AE2-FB5F92F4512D}"/>
              </a:ext>
            </a:extLst>
          </p:cNvPr>
          <p:cNvSpPr>
            <a:spLocks noGrp="1"/>
          </p:cNvSpPr>
          <p:nvPr>
            <p:ph type="title"/>
          </p:nvPr>
        </p:nvSpPr>
        <p:spPr>
          <a:xfrm>
            <a:off x="1154955" y="973667"/>
            <a:ext cx="2942210" cy="4833745"/>
          </a:xfrm>
        </p:spPr>
        <p:txBody>
          <a:bodyPr vert="horz" lIns="91440" tIns="45720" rIns="91440" bIns="45720" rtlCol="0" anchor="ctr">
            <a:normAutofit/>
          </a:bodyPr>
          <a:lstStyle/>
          <a:p>
            <a:r>
              <a:rPr lang="en-US">
                <a:solidFill>
                  <a:srgbClr val="EBEBEB"/>
                </a:solidFill>
              </a:rPr>
              <a:t>We are here to help!</a:t>
            </a:r>
          </a:p>
        </p:txBody>
      </p:sp>
      <p:sp>
        <p:nvSpPr>
          <p:cNvPr id="44" name="Rectangle 30">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45" name="Content Placeholder 2">
            <a:extLst>
              <a:ext uri="{FF2B5EF4-FFF2-40B4-BE49-F238E27FC236}">
                <a16:creationId xmlns:a16="http://schemas.microsoft.com/office/drawing/2014/main" id="{4D9AD5D0-0C67-5A48-5985-2128F1E09BC4}"/>
              </a:ext>
            </a:extLst>
          </p:cNvPr>
          <p:cNvGraphicFramePr>
            <a:graphicFrameLocks noGrp="1"/>
          </p:cNvGraphicFramePr>
          <p:nvPr>
            <p:ph sz="half" idx="1"/>
            <p:extLst>
              <p:ext uri="{D42A27DB-BD31-4B8C-83A1-F6EECF244321}">
                <p14:modId xmlns:p14="http://schemas.microsoft.com/office/powerpoint/2010/main" val="468122163"/>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9077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I’m on track to earn my diploma…but what about after graduation?</a:t>
            </a:r>
          </a:p>
        </p:txBody>
      </p:sp>
      <p:sp>
        <p:nvSpPr>
          <p:cNvPr id="3" name="Content Placeholder 2"/>
          <p:cNvSpPr>
            <a:spLocks noGrp="1"/>
          </p:cNvSpPr>
          <p:nvPr>
            <p:ph idx="1"/>
          </p:nvPr>
        </p:nvSpPr>
        <p:spPr>
          <a:xfrm>
            <a:off x="1154954" y="2603499"/>
            <a:ext cx="8825659" cy="3280833"/>
          </a:xfrm>
        </p:spPr>
        <p:txBody>
          <a:bodyPr>
            <a:noAutofit/>
          </a:bodyPr>
          <a:lstStyle/>
          <a:p>
            <a:r>
              <a:rPr lang="en-US" sz="2400" dirty="0"/>
              <a:t>2- or 4-year College/University</a:t>
            </a:r>
          </a:p>
          <a:p>
            <a:r>
              <a:rPr lang="en-US" sz="2400" dirty="0"/>
              <a:t>Career Training/Technical School</a:t>
            </a:r>
          </a:p>
          <a:p>
            <a:r>
              <a:rPr lang="en-US" sz="2400" dirty="0"/>
              <a:t>Military</a:t>
            </a:r>
          </a:p>
          <a:p>
            <a:r>
              <a:rPr lang="en-US" sz="2400" dirty="0"/>
              <a:t>Join the Work Force / Apprenticeship</a:t>
            </a:r>
          </a:p>
          <a:p>
            <a:r>
              <a:rPr lang="en-US" sz="2400" dirty="0"/>
              <a:t>“Gap” Year</a:t>
            </a:r>
          </a:p>
          <a:p>
            <a:r>
              <a:rPr lang="en-US" sz="2400" b="1" dirty="0"/>
              <a:t>“I have absolutely no clue!”</a:t>
            </a:r>
          </a:p>
        </p:txBody>
      </p:sp>
    </p:spTree>
    <p:custDataLst>
      <p:tags r:id="rId1"/>
    </p:custDataLst>
    <p:extLst>
      <p:ext uri="{BB962C8B-B14F-4D97-AF65-F5344CB8AC3E}">
        <p14:creationId xmlns:p14="http://schemas.microsoft.com/office/powerpoint/2010/main" val="2653882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5A814-F907-4436-A926-56C8073221E7}"/>
              </a:ext>
            </a:extLst>
          </p:cNvPr>
          <p:cNvSpPr>
            <a:spLocks noGrp="1"/>
          </p:cNvSpPr>
          <p:nvPr>
            <p:ph type="title"/>
          </p:nvPr>
        </p:nvSpPr>
        <p:spPr/>
        <p:txBody>
          <a:bodyPr/>
          <a:lstStyle/>
          <a:p>
            <a:r>
              <a:rPr lang="en-US" dirty="0">
                <a:solidFill>
                  <a:srgbClr val="FFC000"/>
                </a:solidFill>
              </a:rPr>
              <a:t>Things to consider:</a:t>
            </a:r>
          </a:p>
        </p:txBody>
      </p:sp>
      <p:sp>
        <p:nvSpPr>
          <p:cNvPr id="3" name="Content Placeholder 2">
            <a:extLst>
              <a:ext uri="{FF2B5EF4-FFF2-40B4-BE49-F238E27FC236}">
                <a16:creationId xmlns:a16="http://schemas.microsoft.com/office/drawing/2014/main" id="{8162299C-7E0D-4995-98F9-70707AB098A4}"/>
              </a:ext>
            </a:extLst>
          </p:cNvPr>
          <p:cNvSpPr>
            <a:spLocks noGrp="1"/>
          </p:cNvSpPr>
          <p:nvPr>
            <p:ph idx="1"/>
          </p:nvPr>
        </p:nvSpPr>
        <p:spPr>
          <a:xfrm>
            <a:off x="1154954" y="2358887"/>
            <a:ext cx="9367272" cy="4267199"/>
          </a:xfrm>
        </p:spPr>
        <p:txBody>
          <a:bodyPr>
            <a:normAutofit fontScale="92500" lnSpcReduction="10000"/>
          </a:bodyPr>
          <a:lstStyle/>
          <a:p>
            <a:r>
              <a:rPr lang="en-US" dirty="0"/>
              <a:t>2-year colleges offer a variety of technical and associate degrees, in addition to transfer requirements for 4-year colleges.</a:t>
            </a:r>
          </a:p>
          <a:p>
            <a:r>
              <a:rPr lang="en-US" dirty="0"/>
              <a:t>4-year colleges offer a variety of bachelor, masters and doctorate degree options and have varying admission requirements and deadlines – check with the colleges you are interested in attending early and often</a:t>
            </a:r>
          </a:p>
          <a:p>
            <a:r>
              <a:rPr lang="en-US" dirty="0"/>
              <a:t>Career Training/Technical Schools have varying admission requirements, so it’s important to contact individual schools </a:t>
            </a:r>
          </a:p>
          <a:p>
            <a:r>
              <a:rPr lang="en-US" dirty="0"/>
              <a:t>Military branch enlistment requires the Armed Services Vocational Aptitude Battery (ASVAB) which will be offered at SHS in December and March…more information to follow</a:t>
            </a:r>
          </a:p>
          <a:p>
            <a:r>
              <a:rPr lang="en-US" dirty="0"/>
              <a:t>The work force often offers salary/position advancement through additional training and education, check with your employer to see what opportunities are available</a:t>
            </a:r>
          </a:p>
          <a:p>
            <a:r>
              <a:rPr lang="en-US" dirty="0"/>
              <a:t>Gap years can provide invaluable experiences to provide focus and clarity, but they can also turn into gap decades without a plan </a:t>
            </a:r>
          </a:p>
        </p:txBody>
      </p:sp>
    </p:spTree>
    <p:extLst>
      <p:ext uri="{BB962C8B-B14F-4D97-AF65-F5344CB8AC3E}">
        <p14:creationId xmlns:p14="http://schemas.microsoft.com/office/powerpoint/2010/main" val="2635783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82EB7D3-3AD8-4ED1-9E1A-2906E1463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423335" y="404829"/>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0404309-3196-4D62-8622-D8780E770B24}"/>
              </a:ext>
            </a:extLst>
          </p:cNvPr>
          <p:cNvSpPr>
            <a:spLocks noGrp="1"/>
          </p:cNvSpPr>
          <p:nvPr>
            <p:ph type="title"/>
          </p:nvPr>
        </p:nvSpPr>
        <p:spPr>
          <a:xfrm>
            <a:off x="561110" y="1241266"/>
            <a:ext cx="4089633" cy="3153753"/>
          </a:xfrm>
        </p:spPr>
        <p:txBody>
          <a:bodyPr vert="horz" lIns="91440" tIns="45720" rIns="91440" bIns="45720" rtlCol="0" anchor="b">
            <a:normAutofit/>
          </a:bodyPr>
          <a:lstStyle/>
          <a:p>
            <a:pPr>
              <a:lnSpc>
                <a:spcPct val="90000"/>
              </a:lnSpc>
            </a:pPr>
            <a:r>
              <a:rPr lang="en-US" sz="4200">
                <a:solidFill>
                  <a:schemeClr val="tx2"/>
                </a:solidFill>
              </a:rPr>
              <a:t>There is no wrong path, </a:t>
            </a:r>
            <a:br>
              <a:rPr lang="en-US" sz="4200">
                <a:solidFill>
                  <a:schemeClr val="tx2"/>
                </a:solidFill>
              </a:rPr>
            </a:br>
            <a:r>
              <a:rPr lang="en-US" sz="4200">
                <a:solidFill>
                  <a:schemeClr val="tx2"/>
                </a:solidFill>
              </a:rPr>
              <a:t>but there is a right path for you</a:t>
            </a:r>
          </a:p>
        </p:txBody>
      </p:sp>
      <p:pic>
        <p:nvPicPr>
          <p:cNvPr id="5" name="Content Placeholder 4">
            <a:extLst>
              <a:ext uri="{FF2B5EF4-FFF2-40B4-BE49-F238E27FC236}">
                <a16:creationId xmlns:a16="http://schemas.microsoft.com/office/drawing/2014/main" id="{35D1B934-7BFB-45F0-BF6C-5824564A6D07}"/>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885" r="19709"/>
          <a:stretch/>
        </p:blipFill>
        <p:spPr>
          <a:xfrm>
            <a:off x="4988031" y="267571"/>
            <a:ext cx="6933036" cy="6247780"/>
          </a:xfrm>
          <a:custGeom>
            <a:avLst/>
            <a:gdLst/>
            <a:ahLst/>
            <a:cxnLst/>
            <a:rect l="l" t="t" r="r" b="b"/>
            <a:pathLst>
              <a:path w="6585549" h="5934638">
                <a:moveTo>
                  <a:pt x="225406" y="0"/>
                </a:moveTo>
                <a:lnTo>
                  <a:pt x="6585549" y="0"/>
                </a:lnTo>
                <a:lnTo>
                  <a:pt x="6585549" y="5934638"/>
                </a:lnTo>
                <a:lnTo>
                  <a:pt x="226600" y="5934638"/>
                </a:lnTo>
                <a:lnTo>
                  <a:pt x="214529" y="5856373"/>
                </a:lnTo>
                <a:lnTo>
                  <a:pt x="203238" y="5780097"/>
                </a:lnTo>
                <a:lnTo>
                  <a:pt x="191320" y="5689292"/>
                </a:lnTo>
                <a:lnTo>
                  <a:pt x="177049" y="5581536"/>
                </a:lnTo>
                <a:lnTo>
                  <a:pt x="161995" y="5462279"/>
                </a:lnTo>
                <a:lnTo>
                  <a:pt x="146156" y="5327888"/>
                </a:lnTo>
                <a:lnTo>
                  <a:pt x="129376" y="5181389"/>
                </a:lnTo>
                <a:lnTo>
                  <a:pt x="112596" y="5022177"/>
                </a:lnTo>
                <a:lnTo>
                  <a:pt x="95503" y="4852675"/>
                </a:lnTo>
                <a:lnTo>
                  <a:pt x="79664" y="4669854"/>
                </a:lnTo>
                <a:lnTo>
                  <a:pt x="64453" y="4478558"/>
                </a:lnTo>
                <a:lnTo>
                  <a:pt x="50652" y="4276365"/>
                </a:lnTo>
                <a:lnTo>
                  <a:pt x="37480" y="4065697"/>
                </a:lnTo>
                <a:lnTo>
                  <a:pt x="25091" y="3845949"/>
                </a:lnTo>
                <a:lnTo>
                  <a:pt x="20700" y="3733351"/>
                </a:lnTo>
                <a:lnTo>
                  <a:pt x="15838" y="3618331"/>
                </a:lnTo>
                <a:lnTo>
                  <a:pt x="11291" y="3501495"/>
                </a:lnTo>
                <a:lnTo>
                  <a:pt x="8311" y="3384054"/>
                </a:lnTo>
                <a:lnTo>
                  <a:pt x="5645" y="3264191"/>
                </a:lnTo>
                <a:lnTo>
                  <a:pt x="2822" y="3143118"/>
                </a:lnTo>
                <a:lnTo>
                  <a:pt x="941" y="3019623"/>
                </a:lnTo>
                <a:lnTo>
                  <a:pt x="941" y="2894918"/>
                </a:lnTo>
                <a:lnTo>
                  <a:pt x="0" y="2769001"/>
                </a:lnTo>
                <a:lnTo>
                  <a:pt x="941" y="2641874"/>
                </a:lnTo>
                <a:lnTo>
                  <a:pt x="2822" y="2512931"/>
                </a:lnTo>
                <a:lnTo>
                  <a:pt x="4547" y="2383988"/>
                </a:lnTo>
                <a:lnTo>
                  <a:pt x="8311" y="2253229"/>
                </a:lnTo>
                <a:lnTo>
                  <a:pt x="12232" y="2121259"/>
                </a:lnTo>
                <a:lnTo>
                  <a:pt x="16779" y="1989289"/>
                </a:lnTo>
                <a:lnTo>
                  <a:pt x="23209" y="1856108"/>
                </a:lnTo>
                <a:lnTo>
                  <a:pt x="30893" y="1721716"/>
                </a:lnTo>
                <a:lnTo>
                  <a:pt x="38264" y="1586720"/>
                </a:lnTo>
                <a:lnTo>
                  <a:pt x="47673" y="1451723"/>
                </a:lnTo>
                <a:lnTo>
                  <a:pt x="58964" y="1314910"/>
                </a:lnTo>
                <a:lnTo>
                  <a:pt x="70255" y="1179913"/>
                </a:lnTo>
                <a:lnTo>
                  <a:pt x="83271" y="1042495"/>
                </a:lnTo>
                <a:lnTo>
                  <a:pt x="97542" y="904471"/>
                </a:lnTo>
                <a:lnTo>
                  <a:pt x="112596" y="768263"/>
                </a:lnTo>
                <a:lnTo>
                  <a:pt x="130160" y="630240"/>
                </a:lnTo>
                <a:lnTo>
                  <a:pt x="148978" y="492821"/>
                </a:lnTo>
                <a:lnTo>
                  <a:pt x="167640" y="354798"/>
                </a:lnTo>
                <a:lnTo>
                  <a:pt x="189438" y="217380"/>
                </a:lnTo>
                <a:lnTo>
                  <a:pt x="211706" y="80567"/>
                </a:lnTo>
                <a:close/>
              </a:path>
            </a:pathLst>
          </a:custGeom>
        </p:spPr>
      </p:pic>
      <p:sp>
        <p:nvSpPr>
          <p:cNvPr id="25"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45327" y="190332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Tree>
    <p:extLst>
      <p:ext uri="{BB962C8B-B14F-4D97-AF65-F5344CB8AC3E}">
        <p14:creationId xmlns:p14="http://schemas.microsoft.com/office/powerpoint/2010/main" val="1457518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961E7D-535A-409E-8845-179021DCAF8A}"/>
              </a:ext>
            </a:extLst>
          </p:cNvPr>
          <p:cNvSpPr>
            <a:spLocks noGrp="1"/>
          </p:cNvSpPr>
          <p:nvPr>
            <p:ph type="ctrTitle"/>
          </p:nvPr>
        </p:nvSpPr>
        <p:spPr>
          <a:xfrm>
            <a:off x="1154955" y="931333"/>
            <a:ext cx="8825658" cy="2677648"/>
          </a:xfrm>
        </p:spPr>
        <p:txBody>
          <a:bodyPr/>
          <a:lstStyle/>
          <a:p>
            <a:r>
              <a:rPr lang="en-US" dirty="0"/>
              <a:t>Additional education is the path for me!</a:t>
            </a:r>
          </a:p>
        </p:txBody>
      </p:sp>
      <p:sp>
        <p:nvSpPr>
          <p:cNvPr id="7" name="Subtitle 6">
            <a:extLst>
              <a:ext uri="{FF2B5EF4-FFF2-40B4-BE49-F238E27FC236}">
                <a16:creationId xmlns:a16="http://schemas.microsoft.com/office/drawing/2014/main" id="{93725ACB-7F41-4093-9912-0E164833054B}"/>
              </a:ext>
            </a:extLst>
          </p:cNvPr>
          <p:cNvSpPr>
            <a:spLocks noGrp="1"/>
          </p:cNvSpPr>
          <p:nvPr>
            <p:ph type="subTitle" idx="1"/>
          </p:nvPr>
        </p:nvSpPr>
        <p:spPr>
          <a:xfrm>
            <a:off x="1154955" y="4284134"/>
            <a:ext cx="8825658" cy="728134"/>
          </a:xfrm>
        </p:spPr>
        <p:txBody>
          <a:bodyPr>
            <a:normAutofit/>
          </a:bodyPr>
          <a:lstStyle/>
          <a:p>
            <a:r>
              <a:rPr lang="en-US" sz="3200" dirty="0"/>
              <a:t>What should I do now?</a:t>
            </a:r>
          </a:p>
        </p:txBody>
      </p:sp>
    </p:spTree>
    <p:extLst>
      <p:ext uri="{BB962C8B-B14F-4D97-AF65-F5344CB8AC3E}">
        <p14:creationId xmlns:p14="http://schemas.microsoft.com/office/powerpoint/2010/main" val="206503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13DF1-8C93-A625-34D0-3630D22DB6CD}"/>
              </a:ext>
            </a:extLst>
          </p:cNvPr>
          <p:cNvSpPr>
            <a:spLocks noGrp="1"/>
          </p:cNvSpPr>
          <p:nvPr>
            <p:ph type="title"/>
          </p:nvPr>
        </p:nvSpPr>
        <p:spPr/>
        <p:txBody>
          <a:bodyPr/>
          <a:lstStyle/>
          <a:p>
            <a:r>
              <a:rPr lang="en-US" dirty="0"/>
              <a:t>College and Career Search Tools</a:t>
            </a:r>
          </a:p>
        </p:txBody>
      </p:sp>
      <p:sp>
        <p:nvSpPr>
          <p:cNvPr id="7" name="Content Placeholder 6">
            <a:extLst>
              <a:ext uri="{FF2B5EF4-FFF2-40B4-BE49-F238E27FC236}">
                <a16:creationId xmlns:a16="http://schemas.microsoft.com/office/drawing/2014/main" id="{323316CA-3EF6-77FD-AEA6-EA9CCC0CD113}"/>
              </a:ext>
            </a:extLst>
          </p:cNvPr>
          <p:cNvSpPr>
            <a:spLocks noGrp="1"/>
          </p:cNvSpPr>
          <p:nvPr>
            <p:ph idx="1"/>
          </p:nvPr>
        </p:nvSpPr>
        <p:spPr>
          <a:xfrm>
            <a:off x="1154954" y="2480153"/>
            <a:ext cx="8825659" cy="3782861"/>
          </a:xfrm>
        </p:spPr>
        <p:txBody>
          <a:bodyPr>
            <a:normAutofit lnSpcReduction="10000"/>
          </a:bodyPr>
          <a:lstStyle/>
          <a:p>
            <a:r>
              <a:rPr lang="en-US" sz="1500" dirty="0">
                <a:hlinkClick r:id="rId2"/>
              </a:rPr>
              <a:t>www.bigfuture.collegeboard.org</a:t>
            </a:r>
            <a:endParaRPr lang="en-US" sz="1500" dirty="0"/>
          </a:p>
          <a:p>
            <a:r>
              <a:rPr lang="en-US" sz="1500" dirty="0">
                <a:hlinkClick r:id="rId3"/>
              </a:rPr>
              <a:t>https://compass.wsac.wa.gov/?utm_medium=email&amp;utm_source=govdelivery</a:t>
            </a:r>
            <a:endParaRPr lang="en-US" sz="1500" dirty="0"/>
          </a:p>
          <a:p>
            <a:pPr algn="l"/>
            <a:r>
              <a:rPr lang="en-US" sz="1500" b="1" i="0" dirty="0">
                <a:solidFill>
                  <a:srgbClr val="1C1C1C"/>
                </a:solidFill>
                <a:effectLst/>
                <a:latin typeface="Roboto" panose="02000000000000000000" pitchFamily="2" charset="0"/>
              </a:rPr>
              <a:t>Planning for life after high school?</a:t>
            </a:r>
            <a:r>
              <a:rPr lang="en-US" sz="1500" b="0" i="0" dirty="0">
                <a:solidFill>
                  <a:srgbClr val="1C1C1C"/>
                </a:solidFill>
                <a:effectLst/>
                <a:latin typeface="Roboto" panose="02000000000000000000" pitchFamily="2" charset="0"/>
              </a:rPr>
              <a:t> Check out Washington’s new </a:t>
            </a:r>
            <a:r>
              <a:rPr lang="en-US" sz="1500" b="0" i="0" u="none" strike="noStrike" dirty="0">
                <a:solidFill>
                  <a:srgbClr val="3366CC"/>
                </a:solidFill>
                <a:effectLst/>
                <a:latin typeface="Roboto" panose="02000000000000000000" pitchFamily="2" charset="0"/>
                <a:hlinkClick r:id="rId3"/>
              </a:rPr>
              <a:t>College &amp; Career Compass</a:t>
            </a:r>
            <a:r>
              <a:rPr lang="en-US" sz="1500" b="0" i="0" dirty="0">
                <a:solidFill>
                  <a:srgbClr val="1C1C1C"/>
                </a:solidFill>
                <a:effectLst/>
                <a:latin typeface="Roboto" panose="02000000000000000000" pitchFamily="2" charset="0"/>
              </a:rPr>
              <a:t>: </a:t>
            </a:r>
          </a:p>
          <a:p>
            <a:pPr algn="l">
              <a:buFont typeface="Arial" panose="020B0604020202020204" pitchFamily="34" charset="0"/>
              <a:buChar char="•"/>
            </a:pPr>
            <a:r>
              <a:rPr lang="en-US" sz="1500" b="0" i="0" dirty="0">
                <a:solidFill>
                  <a:srgbClr val="1C1C1C"/>
                </a:solidFill>
                <a:effectLst/>
                <a:latin typeface="Roboto" panose="02000000000000000000" pitchFamily="2" charset="0"/>
              </a:rPr>
              <a:t>Explore educational programs that match your career interests. </a:t>
            </a:r>
          </a:p>
          <a:p>
            <a:pPr algn="l">
              <a:buFont typeface="Arial" panose="020B0604020202020204" pitchFamily="34" charset="0"/>
              <a:buChar char="•"/>
            </a:pPr>
            <a:r>
              <a:rPr lang="en-US" sz="1500" b="0" i="0" dirty="0">
                <a:solidFill>
                  <a:srgbClr val="1C1C1C"/>
                </a:solidFill>
                <a:effectLst/>
                <a:latin typeface="Roboto" panose="02000000000000000000" pitchFamily="2" charset="0"/>
              </a:rPr>
              <a:t>Learn more about the value of college and how financial aid can help you pay for a certificate, apprenticeship, or degree. </a:t>
            </a:r>
          </a:p>
          <a:p>
            <a:pPr algn="l">
              <a:buFont typeface="Arial" panose="020B0604020202020204" pitchFamily="34" charset="0"/>
              <a:buChar char="•"/>
            </a:pPr>
            <a:r>
              <a:rPr lang="en-US" sz="1500" b="0" i="0" dirty="0">
                <a:solidFill>
                  <a:srgbClr val="1C1C1C"/>
                </a:solidFill>
                <a:effectLst/>
                <a:latin typeface="Roboto" panose="02000000000000000000" pitchFamily="2" charset="0"/>
              </a:rPr>
              <a:t>Connect with a campus to get additional support. </a:t>
            </a:r>
          </a:p>
          <a:p>
            <a:pPr algn="l"/>
            <a:r>
              <a:rPr lang="en-US" sz="1500" b="0" i="0" dirty="0">
                <a:solidFill>
                  <a:srgbClr val="1C1C1C"/>
                </a:solidFill>
                <a:effectLst/>
                <a:latin typeface="Roboto" panose="02000000000000000000" pitchFamily="2" charset="0"/>
              </a:rPr>
              <a:t>Stay motivated, get ready, and focus on the future. College &amp; Career Compass makes it easy. Learn more at </a:t>
            </a:r>
            <a:r>
              <a:rPr lang="en-US" sz="1500" b="0" i="0" u="none" strike="noStrike" dirty="0">
                <a:solidFill>
                  <a:srgbClr val="3366CC"/>
                </a:solidFill>
                <a:effectLst/>
                <a:latin typeface="Roboto" panose="02000000000000000000" pitchFamily="2" charset="0"/>
                <a:hlinkClick r:id="rId4"/>
              </a:rPr>
              <a:t>compass.wa.gov</a:t>
            </a:r>
            <a:r>
              <a:rPr lang="en-US" sz="1500" b="0" i="0" dirty="0">
                <a:solidFill>
                  <a:srgbClr val="1C1C1C"/>
                </a:solidFill>
                <a:effectLst/>
                <a:latin typeface="Roboto" panose="02000000000000000000" pitchFamily="2" charset="0"/>
              </a:rPr>
              <a:t>. </a:t>
            </a:r>
          </a:p>
          <a:p>
            <a:pPr algn="l"/>
            <a:r>
              <a:rPr lang="en-US" sz="1500" b="0" i="0" dirty="0">
                <a:solidFill>
                  <a:srgbClr val="1C1C1C"/>
                </a:solidFill>
                <a:effectLst/>
                <a:latin typeface="Roboto" panose="02000000000000000000" pitchFamily="2" charset="0"/>
                <a:hlinkClick r:id="rId5"/>
              </a:rPr>
              <a:t>https://www.careerbridge.wa.gov/</a:t>
            </a:r>
            <a:endParaRPr lang="en-US" sz="1500" b="0" i="0" dirty="0">
              <a:solidFill>
                <a:srgbClr val="1C1C1C"/>
              </a:solidFill>
              <a:effectLst/>
              <a:latin typeface="Roboto" panose="02000000000000000000" pitchFamily="2" charset="0"/>
            </a:endParaRPr>
          </a:p>
          <a:p>
            <a:pPr algn="l"/>
            <a:r>
              <a:rPr lang="en-US" sz="1500" b="0" i="0" dirty="0">
                <a:solidFill>
                  <a:srgbClr val="1C1C1C"/>
                </a:solidFill>
                <a:effectLst/>
                <a:latin typeface="Roboto" panose="02000000000000000000" pitchFamily="2" charset="0"/>
              </a:rPr>
              <a:t>Lost? Need help? Have questions? Not sure where to start? Book an appointment with Mrs. Brooks to talk about your options after high school. </a:t>
            </a:r>
          </a:p>
          <a:p>
            <a:endParaRPr lang="en-US" dirty="0"/>
          </a:p>
        </p:txBody>
      </p:sp>
    </p:spTree>
    <p:extLst>
      <p:ext uri="{BB962C8B-B14F-4D97-AF65-F5344CB8AC3E}">
        <p14:creationId xmlns:p14="http://schemas.microsoft.com/office/powerpoint/2010/main" val="1061635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9CB22-BD24-44B1-BEF7-2F25E867E61B}"/>
              </a:ext>
            </a:extLst>
          </p:cNvPr>
          <p:cNvSpPr>
            <a:spLocks noGrp="1"/>
          </p:cNvSpPr>
          <p:nvPr>
            <p:ph type="title"/>
          </p:nvPr>
        </p:nvSpPr>
        <p:spPr/>
        <p:txBody>
          <a:bodyPr/>
          <a:lstStyle/>
          <a:p>
            <a:r>
              <a:rPr lang="en-US" dirty="0"/>
              <a:t>College and Career Representatives</a:t>
            </a:r>
          </a:p>
        </p:txBody>
      </p:sp>
      <p:pic>
        <p:nvPicPr>
          <p:cNvPr id="5" name="Content Placeholder 4">
            <a:extLst>
              <a:ext uri="{FF2B5EF4-FFF2-40B4-BE49-F238E27FC236}">
                <a16:creationId xmlns:a16="http://schemas.microsoft.com/office/drawing/2014/main" id="{0DA6F14D-A07E-E065-3D5D-88846150146D}"/>
              </a:ext>
            </a:extLst>
          </p:cNvPr>
          <p:cNvPicPr>
            <a:picLocks noGrp="1" noChangeAspect="1"/>
          </p:cNvPicPr>
          <p:nvPr>
            <p:ph idx="1"/>
          </p:nvPr>
        </p:nvPicPr>
        <p:blipFill>
          <a:blip r:embed="rId2"/>
          <a:stretch>
            <a:fillRect/>
          </a:stretch>
        </p:blipFill>
        <p:spPr>
          <a:xfrm>
            <a:off x="749902" y="2169780"/>
            <a:ext cx="4385769" cy="4163172"/>
          </a:xfrm>
        </p:spPr>
      </p:pic>
      <p:sp>
        <p:nvSpPr>
          <p:cNvPr id="6" name="TextBox 5">
            <a:extLst>
              <a:ext uri="{FF2B5EF4-FFF2-40B4-BE49-F238E27FC236}">
                <a16:creationId xmlns:a16="http://schemas.microsoft.com/office/drawing/2014/main" id="{D501021F-4E16-629C-DA5F-95A64BD47F0C}"/>
              </a:ext>
            </a:extLst>
          </p:cNvPr>
          <p:cNvSpPr txBox="1"/>
          <p:nvPr/>
        </p:nvSpPr>
        <p:spPr>
          <a:xfrm>
            <a:off x="5535660" y="2745011"/>
            <a:ext cx="5906438" cy="3139321"/>
          </a:xfrm>
          <a:prstGeom prst="rect">
            <a:avLst/>
          </a:prstGeom>
          <a:noFill/>
        </p:spPr>
        <p:txBody>
          <a:bodyPr wrap="square" rtlCol="0">
            <a:spAutoFit/>
          </a:bodyPr>
          <a:lstStyle/>
          <a:p>
            <a:r>
              <a:rPr lang="en-US" b="1" dirty="0"/>
              <a:t>Upcoming College and Career Visits on Career Center website Calendar</a:t>
            </a:r>
          </a:p>
          <a:p>
            <a:endParaRPr lang="en-US" dirty="0"/>
          </a:p>
          <a:p>
            <a:r>
              <a:rPr lang="en-US" dirty="0"/>
              <a:t>October 6</a:t>
            </a:r>
            <a:r>
              <a:rPr lang="en-US" baseline="30000" dirty="0"/>
              <a:t>th</a:t>
            </a:r>
            <a:r>
              <a:rPr lang="en-US" dirty="0"/>
              <a:t> – Eastern Washington University</a:t>
            </a:r>
          </a:p>
          <a:p>
            <a:r>
              <a:rPr lang="en-US" dirty="0"/>
              <a:t>October 12</a:t>
            </a:r>
            <a:r>
              <a:rPr lang="en-US" baseline="30000" dirty="0"/>
              <a:t>th</a:t>
            </a:r>
            <a:r>
              <a:rPr lang="en-US" dirty="0"/>
              <a:t> – College and Career Mini Fair</a:t>
            </a:r>
          </a:p>
          <a:p>
            <a:r>
              <a:rPr lang="en-US" dirty="0"/>
              <a:t>October 13</a:t>
            </a:r>
            <a:r>
              <a:rPr lang="en-US" baseline="30000" dirty="0"/>
              <a:t>th</a:t>
            </a:r>
            <a:r>
              <a:rPr lang="en-US" dirty="0"/>
              <a:t> - Gonzaga University</a:t>
            </a:r>
          </a:p>
          <a:p>
            <a:r>
              <a:rPr lang="en-US" dirty="0"/>
              <a:t>October 17</a:t>
            </a:r>
            <a:r>
              <a:rPr lang="en-US" baseline="30000" dirty="0"/>
              <a:t>th</a:t>
            </a:r>
            <a:r>
              <a:rPr lang="en-US" dirty="0"/>
              <a:t> – Central Washington University</a:t>
            </a:r>
          </a:p>
          <a:p>
            <a:r>
              <a:rPr lang="en-US" dirty="0"/>
              <a:t>October 20</a:t>
            </a:r>
            <a:r>
              <a:rPr lang="en-US" baseline="30000" dirty="0"/>
              <a:t>th</a:t>
            </a:r>
            <a:r>
              <a:rPr lang="en-US" dirty="0"/>
              <a:t> – Whitworth University </a:t>
            </a:r>
          </a:p>
          <a:p>
            <a:r>
              <a:rPr lang="en-US" dirty="0"/>
              <a:t>November 4</a:t>
            </a:r>
            <a:r>
              <a:rPr lang="en-US" baseline="30000" dirty="0"/>
              <a:t>th</a:t>
            </a:r>
            <a:r>
              <a:rPr lang="en-US" dirty="0"/>
              <a:t> – National College Fair in Seattle</a:t>
            </a:r>
          </a:p>
          <a:p>
            <a:endParaRPr lang="en-US" dirty="0"/>
          </a:p>
          <a:p>
            <a:r>
              <a:rPr lang="en-US" sz="1600" i="1" dirty="0"/>
              <a:t>What should I say to a College or Career Rep?</a:t>
            </a:r>
          </a:p>
        </p:txBody>
      </p:sp>
    </p:spTree>
    <p:extLst>
      <p:ext uri="{BB962C8B-B14F-4D97-AF65-F5344CB8AC3E}">
        <p14:creationId xmlns:p14="http://schemas.microsoft.com/office/powerpoint/2010/main" val="1239442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solidFill>
                  <a:srgbClr val="FFFF00"/>
                </a:solidFill>
              </a:rPr>
              <a:t>Introductions</a:t>
            </a:r>
          </a:p>
        </p:txBody>
      </p:sp>
      <p:sp>
        <p:nvSpPr>
          <p:cNvPr id="3" name="Content Placeholder 2"/>
          <p:cNvSpPr>
            <a:spLocks noGrp="1"/>
          </p:cNvSpPr>
          <p:nvPr>
            <p:ph idx="1"/>
          </p:nvPr>
        </p:nvSpPr>
        <p:spPr>
          <a:xfrm>
            <a:off x="1154954" y="3237470"/>
            <a:ext cx="8825659" cy="2782330"/>
          </a:xfrm>
        </p:spPr>
        <p:txBody>
          <a:bodyPr vert="horz" lIns="91440" tIns="45720" rIns="91440" bIns="45720" rtlCol="0" anchor="t">
            <a:normAutofit/>
          </a:bodyPr>
          <a:lstStyle/>
          <a:p>
            <a:r>
              <a:rPr lang="en-US" sz="2800" b="1" dirty="0"/>
              <a:t>Melee Vander Velde - Counselor A-K</a:t>
            </a:r>
            <a:endParaRPr lang="en-US" dirty="0"/>
          </a:p>
          <a:p>
            <a:r>
              <a:rPr lang="en-US" sz="2800" b="1" dirty="0"/>
              <a:t>Sarah Thorson – Counselor L-Z</a:t>
            </a:r>
          </a:p>
          <a:p>
            <a:r>
              <a:rPr lang="en-US" sz="2800" b="1" dirty="0"/>
              <a:t>Sarah Brooks – College and Career Counselor</a:t>
            </a:r>
          </a:p>
        </p:txBody>
      </p:sp>
    </p:spTree>
    <p:custDataLst>
      <p:tags r:id="rId1"/>
    </p:custDataLst>
    <p:extLst>
      <p:ext uri="{BB962C8B-B14F-4D97-AF65-F5344CB8AC3E}">
        <p14:creationId xmlns:p14="http://schemas.microsoft.com/office/powerpoint/2010/main" val="329657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9155694" cy="706964"/>
          </a:xfrm>
        </p:spPr>
        <p:txBody>
          <a:bodyPr/>
          <a:lstStyle/>
          <a:p>
            <a:r>
              <a:rPr lang="en-US" sz="4000" dirty="0">
                <a:solidFill>
                  <a:srgbClr val="FFFF00"/>
                </a:solidFill>
              </a:rPr>
              <a:t>Important test reminder for </a:t>
            </a:r>
            <a:br>
              <a:rPr lang="en-US" sz="4000" dirty="0">
                <a:solidFill>
                  <a:srgbClr val="FFFF00"/>
                </a:solidFill>
              </a:rPr>
            </a:br>
            <a:r>
              <a:rPr lang="en-US" sz="4000" dirty="0">
                <a:solidFill>
                  <a:srgbClr val="FFFF00"/>
                </a:solidFill>
              </a:rPr>
              <a:t>4-year schools</a:t>
            </a:r>
          </a:p>
        </p:txBody>
      </p:sp>
      <p:sp>
        <p:nvSpPr>
          <p:cNvPr id="3" name="Content Placeholder 2"/>
          <p:cNvSpPr>
            <a:spLocks noGrp="1"/>
          </p:cNvSpPr>
          <p:nvPr>
            <p:ph idx="1"/>
          </p:nvPr>
        </p:nvSpPr>
        <p:spPr>
          <a:xfrm>
            <a:off x="1154954" y="2305879"/>
            <a:ext cx="10029881" cy="4259678"/>
          </a:xfrm>
        </p:spPr>
        <p:txBody>
          <a:bodyPr vert="horz" lIns="91440" tIns="45720" rIns="91440" bIns="45720" rtlCol="0" anchor="t">
            <a:normAutofit/>
          </a:bodyPr>
          <a:lstStyle/>
          <a:p>
            <a:r>
              <a:rPr lang="en-US" dirty="0"/>
              <a:t>Many University and College admissions are now test blind, test optional or test not required. These tests are still a strong data point for schools so in many situations it is still recommended students take it.</a:t>
            </a:r>
          </a:p>
          <a:p>
            <a:r>
              <a:rPr lang="en-US" dirty="0"/>
              <a:t>You must register for ACT and SAT through their websites </a:t>
            </a:r>
          </a:p>
          <a:p>
            <a:pPr lvl="1"/>
            <a:r>
              <a:rPr lang="en-US" dirty="0"/>
              <a:t>To sign up for the ACT, please go to </a:t>
            </a:r>
            <a:r>
              <a:rPr lang="en-US" dirty="0">
                <a:hlinkClick r:id="rId3"/>
              </a:rPr>
              <a:t>www.act.org</a:t>
            </a:r>
            <a:r>
              <a:rPr lang="en-US" dirty="0"/>
              <a:t> </a:t>
            </a:r>
          </a:p>
          <a:p>
            <a:pPr lvl="1"/>
            <a:r>
              <a:rPr lang="en-US" dirty="0"/>
              <a:t>To sign up for the SAT, please go to </a:t>
            </a:r>
            <a:r>
              <a:rPr lang="en-US" dirty="0">
                <a:hlinkClick r:id="rId4"/>
              </a:rPr>
              <a:t>https://collegereadiness.collegeboard.org/sat</a:t>
            </a:r>
            <a:endParaRPr lang="en-US" dirty="0"/>
          </a:p>
          <a:p>
            <a:pPr lvl="1"/>
            <a:r>
              <a:rPr lang="en-US" dirty="0"/>
              <a:t>REMEMBER, official test scores must be sent by College Board (SAT) or ACT directly</a:t>
            </a:r>
          </a:p>
          <a:p>
            <a:r>
              <a:rPr lang="en-US" dirty="0"/>
              <a:t>Check with your college admissions office to see what, if any, specific tests are required. </a:t>
            </a:r>
          </a:p>
        </p:txBody>
      </p:sp>
    </p:spTree>
    <p:custDataLst>
      <p:tags r:id="rId1"/>
    </p:custDataLst>
    <p:extLst>
      <p:ext uri="{BB962C8B-B14F-4D97-AF65-F5344CB8AC3E}">
        <p14:creationId xmlns:p14="http://schemas.microsoft.com/office/powerpoint/2010/main" val="4217542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80C9C-9BE3-49E2-A4F0-305003204BA6}"/>
              </a:ext>
            </a:extLst>
          </p:cNvPr>
          <p:cNvSpPr>
            <a:spLocks noGrp="1"/>
          </p:cNvSpPr>
          <p:nvPr>
            <p:ph type="title"/>
          </p:nvPr>
        </p:nvSpPr>
        <p:spPr/>
        <p:txBody>
          <a:bodyPr/>
          <a:lstStyle/>
          <a:p>
            <a:r>
              <a:rPr lang="en-US" dirty="0"/>
              <a:t>Testing Dates for 2022-2023</a:t>
            </a:r>
          </a:p>
        </p:txBody>
      </p:sp>
      <p:pic>
        <p:nvPicPr>
          <p:cNvPr id="6" name="Content Placeholder 4">
            <a:extLst>
              <a:ext uri="{FF2B5EF4-FFF2-40B4-BE49-F238E27FC236}">
                <a16:creationId xmlns:a16="http://schemas.microsoft.com/office/drawing/2014/main" id="{1D328A39-D0C5-3CCF-6076-BA381BC6C20C}"/>
              </a:ext>
            </a:extLst>
          </p:cNvPr>
          <p:cNvPicPr>
            <a:picLocks noGrp="1" noChangeAspect="1"/>
          </p:cNvPicPr>
          <p:nvPr>
            <p:ph idx="1"/>
          </p:nvPr>
        </p:nvPicPr>
        <p:blipFill>
          <a:blip r:embed="rId2"/>
          <a:stretch>
            <a:fillRect/>
          </a:stretch>
        </p:blipFill>
        <p:spPr>
          <a:xfrm>
            <a:off x="167013" y="2760011"/>
            <a:ext cx="6826232" cy="3124321"/>
          </a:xfrm>
        </p:spPr>
      </p:pic>
      <p:pic>
        <p:nvPicPr>
          <p:cNvPr id="8" name="Picture 7">
            <a:extLst>
              <a:ext uri="{FF2B5EF4-FFF2-40B4-BE49-F238E27FC236}">
                <a16:creationId xmlns:a16="http://schemas.microsoft.com/office/drawing/2014/main" id="{DA580296-5B0B-7CA2-C90A-F0EB1665ABB2}"/>
              </a:ext>
            </a:extLst>
          </p:cNvPr>
          <p:cNvPicPr>
            <a:picLocks noChangeAspect="1"/>
          </p:cNvPicPr>
          <p:nvPr/>
        </p:nvPicPr>
        <p:blipFill>
          <a:blip r:embed="rId3"/>
          <a:stretch>
            <a:fillRect/>
          </a:stretch>
        </p:blipFill>
        <p:spPr>
          <a:xfrm>
            <a:off x="6716061" y="3429000"/>
            <a:ext cx="5308926" cy="3067478"/>
          </a:xfrm>
          <a:prstGeom prst="rect">
            <a:avLst/>
          </a:prstGeom>
        </p:spPr>
      </p:pic>
    </p:spTree>
    <p:extLst>
      <p:ext uri="{BB962C8B-B14F-4D97-AF65-F5344CB8AC3E}">
        <p14:creationId xmlns:p14="http://schemas.microsoft.com/office/powerpoint/2010/main" val="832160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FFFF00"/>
                </a:solidFill>
              </a:rPr>
              <a:t>College</a:t>
            </a:r>
            <a:r>
              <a:rPr lang="en-US" dirty="0"/>
              <a:t> </a:t>
            </a:r>
            <a:r>
              <a:rPr lang="en-US" sz="4000" dirty="0">
                <a:solidFill>
                  <a:srgbClr val="FFFF00"/>
                </a:solidFill>
              </a:rPr>
              <a:t>Applications</a:t>
            </a:r>
          </a:p>
        </p:txBody>
      </p:sp>
      <p:sp>
        <p:nvSpPr>
          <p:cNvPr id="3" name="Content Placeholder 2"/>
          <p:cNvSpPr>
            <a:spLocks noGrp="1"/>
          </p:cNvSpPr>
          <p:nvPr>
            <p:ph idx="1"/>
          </p:nvPr>
        </p:nvSpPr>
        <p:spPr>
          <a:xfrm>
            <a:off x="1154954" y="2603500"/>
            <a:ext cx="9472640" cy="4005771"/>
          </a:xfrm>
        </p:spPr>
        <p:txBody>
          <a:bodyPr vert="horz" lIns="91440" tIns="45720" rIns="91440" bIns="45720" rtlCol="0" anchor="t">
            <a:normAutofit/>
          </a:bodyPr>
          <a:lstStyle/>
          <a:p>
            <a:r>
              <a:rPr lang="en-US" sz="2000" dirty="0"/>
              <a:t>Students must check with each college individually as requirements vary by institution</a:t>
            </a:r>
          </a:p>
          <a:p>
            <a:r>
              <a:rPr lang="en-US" sz="2000" dirty="0"/>
              <a:t>Many colleges accept the Common Application or the Coalition Application </a:t>
            </a:r>
          </a:p>
          <a:p>
            <a:r>
              <a:rPr lang="en-US" sz="2000" dirty="0"/>
              <a:t>Admission Applications must be submitted to be considered for financial aid</a:t>
            </a:r>
          </a:p>
          <a:p>
            <a:r>
              <a:rPr lang="en-US" sz="2000" dirty="0"/>
              <a:t>If you have any questions about college applications, contact Mrs. Brooks - sbrooks@sequimschools.org</a:t>
            </a:r>
          </a:p>
          <a:p>
            <a:r>
              <a:rPr lang="en-US" sz="2000" dirty="0"/>
              <a:t>Check and re-check deadlines!</a:t>
            </a:r>
          </a:p>
          <a:p>
            <a:r>
              <a:rPr lang="en-US" sz="2000" dirty="0"/>
              <a:t>We are offering open office hours in SHS Library if you need assistance</a:t>
            </a:r>
          </a:p>
        </p:txBody>
      </p:sp>
    </p:spTree>
    <p:custDataLst>
      <p:tags r:id="rId1"/>
    </p:custDataLst>
    <p:extLst>
      <p:ext uri="{BB962C8B-B14F-4D97-AF65-F5344CB8AC3E}">
        <p14:creationId xmlns:p14="http://schemas.microsoft.com/office/powerpoint/2010/main" val="1042642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FFFF00"/>
                </a:solidFill>
              </a:rPr>
              <a:t>Remember</a:t>
            </a:r>
          </a:p>
        </p:txBody>
      </p:sp>
      <p:sp>
        <p:nvSpPr>
          <p:cNvPr id="3" name="Content Placeholder 2"/>
          <p:cNvSpPr>
            <a:spLocks noGrp="1"/>
          </p:cNvSpPr>
          <p:nvPr>
            <p:ph idx="1"/>
          </p:nvPr>
        </p:nvSpPr>
        <p:spPr>
          <a:xfrm>
            <a:off x="1154954" y="2603499"/>
            <a:ext cx="8825659" cy="4069149"/>
          </a:xfrm>
        </p:spPr>
        <p:txBody>
          <a:bodyPr vert="horz" lIns="91440" tIns="45720" rIns="91440" bIns="45720" rtlCol="0" anchor="t">
            <a:normAutofit/>
          </a:bodyPr>
          <a:lstStyle/>
          <a:p>
            <a:r>
              <a:rPr lang="en-US" sz="2400" dirty="0"/>
              <a:t>Colleges, universities, and technical schools all differ significantly in minimum requirements </a:t>
            </a:r>
          </a:p>
          <a:p>
            <a:r>
              <a:rPr lang="en-US" sz="2400" dirty="0"/>
              <a:t>It’s important to know what your school is looking for and what deadlines they have for specific information. </a:t>
            </a:r>
          </a:p>
          <a:p>
            <a:r>
              <a:rPr lang="en-US" sz="2400" dirty="0"/>
              <a:t>Review college admissions websites early and often. </a:t>
            </a:r>
          </a:p>
          <a:p>
            <a:r>
              <a:rPr lang="en-US" sz="2400" dirty="0"/>
              <a:t>Remember to look at application and Financial Aid deadlines for each institution, as the dates will differ. </a:t>
            </a:r>
          </a:p>
          <a:p>
            <a:r>
              <a:rPr lang="en-US" sz="2400" b="1" dirty="0"/>
              <a:t>Ask for help if you need it</a:t>
            </a:r>
            <a:r>
              <a:rPr lang="en-US" sz="2400" dirty="0"/>
              <a:t>…THAT’S WHAT WE’RE HERE FOR!</a:t>
            </a:r>
          </a:p>
          <a:p>
            <a:endParaRPr lang="en-US" sz="2400" dirty="0"/>
          </a:p>
        </p:txBody>
      </p:sp>
    </p:spTree>
    <p:custDataLst>
      <p:tags r:id="rId1"/>
    </p:custDataLst>
    <p:extLst>
      <p:ext uri="{BB962C8B-B14F-4D97-AF65-F5344CB8AC3E}">
        <p14:creationId xmlns:p14="http://schemas.microsoft.com/office/powerpoint/2010/main" val="1500777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433C5-C01D-1413-8A38-98185AE9CFB6}"/>
              </a:ext>
            </a:extLst>
          </p:cNvPr>
          <p:cNvSpPr>
            <a:spLocks noGrp="1"/>
          </p:cNvSpPr>
          <p:nvPr>
            <p:ph type="title"/>
          </p:nvPr>
        </p:nvSpPr>
        <p:spPr/>
        <p:txBody>
          <a:bodyPr/>
          <a:lstStyle/>
          <a:p>
            <a:r>
              <a:rPr lang="en-US" dirty="0"/>
              <a:t>Guaranteed Admissions Program</a:t>
            </a:r>
          </a:p>
        </p:txBody>
      </p:sp>
      <p:sp>
        <p:nvSpPr>
          <p:cNvPr id="3" name="Content Placeholder 2">
            <a:extLst>
              <a:ext uri="{FF2B5EF4-FFF2-40B4-BE49-F238E27FC236}">
                <a16:creationId xmlns:a16="http://schemas.microsoft.com/office/drawing/2014/main" id="{C4E95683-8E12-EF46-3036-24CA0D3497D1}"/>
              </a:ext>
            </a:extLst>
          </p:cNvPr>
          <p:cNvSpPr>
            <a:spLocks noGrp="1"/>
          </p:cNvSpPr>
          <p:nvPr>
            <p:ph idx="1"/>
          </p:nvPr>
        </p:nvSpPr>
        <p:spPr/>
        <p:txBody>
          <a:bodyPr/>
          <a:lstStyle/>
          <a:p>
            <a:r>
              <a:rPr lang="en-US" dirty="0"/>
              <a:t>Sequim High School is participating in a partnership with 5 WA state Universities (Central Washington University, Eastern Washington University, Evergreen State, Washington State University and Western Washington University) to provide </a:t>
            </a:r>
            <a:r>
              <a:rPr lang="en-US" u="sng" dirty="0"/>
              <a:t>guaranteed admission </a:t>
            </a:r>
            <a:r>
              <a:rPr lang="en-US" dirty="0"/>
              <a:t>to students who meet the below qualifications:</a:t>
            </a:r>
          </a:p>
          <a:p>
            <a:pPr lvl="1"/>
            <a:r>
              <a:rPr lang="en-US" dirty="0"/>
              <a:t>Participating institutions require two criteria be met for a student to be eligible for guaranteed admissions: (1) A cumulative GPA of 3.0 or higher and (2) Completion of the College Academic Distribution Requirements (CADRs). If a student meets the criteria or is on track to meet the criteria by high school completion, he/she/they are guaranteed admission to the institution. </a:t>
            </a:r>
          </a:p>
        </p:txBody>
      </p:sp>
    </p:spTree>
    <p:extLst>
      <p:ext uri="{BB962C8B-B14F-4D97-AF65-F5344CB8AC3E}">
        <p14:creationId xmlns:p14="http://schemas.microsoft.com/office/powerpoint/2010/main" val="4055088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Financial Aid Options</a:t>
            </a:r>
          </a:p>
        </p:txBody>
      </p:sp>
      <p:sp>
        <p:nvSpPr>
          <p:cNvPr id="3" name="Content Placeholder 2"/>
          <p:cNvSpPr>
            <a:spLocks noGrp="1"/>
          </p:cNvSpPr>
          <p:nvPr>
            <p:ph idx="1"/>
          </p:nvPr>
        </p:nvSpPr>
        <p:spPr>
          <a:xfrm>
            <a:off x="551146" y="2317315"/>
            <a:ext cx="11135638" cy="4346532"/>
          </a:xfrm>
        </p:spPr>
        <p:txBody>
          <a:bodyPr>
            <a:normAutofit fontScale="92500" lnSpcReduction="20000"/>
          </a:bodyPr>
          <a:lstStyle/>
          <a:p>
            <a:pPr marL="0" indent="0">
              <a:buNone/>
            </a:pPr>
            <a:r>
              <a:rPr lang="en-US" sz="1700" dirty="0"/>
              <a:t>One of the most common mistakes students make is to avoid applying to colleges or technical schools simply because they believe they cannot pay for it. Please note that many students will qualify for at least one of the following types of financial aid:  </a:t>
            </a:r>
          </a:p>
          <a:p>
            <a:r>
              <a:rPr lang="en-US" sz="1700" b="1" u="sng" dirty="0"/>
              <a:t>GRANTS</a:t>
            </a:r>
            <a:r>
              <a:rPr lang="en-US" sz="1700" dirty="0"/>
              <a:t>: </a:t>
            </a:r>
          </a:p>
          <a:p>
            <a:pPr lvl="1"/>
            <a:r>
              <a:rPr lang="en-US" sz="1700" dirty="0"/>
              <a:t>Money provided by the state or paid by the Federal Government that does not have to be repaid.  </a:t>
            </a:r>
          </a:p>
          <a:p>
            <a:r>
              <a:rPr lang="en-US" sz="1700" b="1" u="sng" dirty="0"/>
              <a:t>LOANS</a:t>
            </a:r>
            <a:r>
              <a:rPr lang="en-US" sz="1700" dirty="0"/>
              <a:t> </a:t>
            </a:r>
          </a:p>
          <a:p>
            <a:pPr lvl="1"/>
            <a:r>
              <a:rPr lang="en-US" sz="1700" dirty="0"/>
              <a:t>Money that must eventually be repaid. Often with a low interest or deferred interest plan.  </a:t>
            </a:r>
          </a:p>
          <a:p>
            <a:r>
              <a:rPr lang="en-US" sz="1700" b="1" u="sng" dirty="0"/>
              <a:t>SCHOLARSHIPS</a:t>
            </a:r>
            <a:r>
              <a:rPr lang="en-US" sz="1700" b="1" dirty="0"/>
              <a:t> </a:t>
            </a:r>
          </a:p>
          <a:p>
            <a:pPr lvl="1"/>
            <a:r>
              <a:rPr lang="en-US" sz="1700" dirty="0"/>
              <a:t>Money awarded for need, talent or merit.</a:t>
            </a:r>
          </a:p>
          <a:p>
            <a:pPr lvl="1"/>
            <a:r>
              <a:rPr lang="en-US" sz="1700" dirty="0"/>
              <a:t>Can be local or national  </a:t>
            </a:r>
          </a:p>
          <a:p>
            <a:r>
              <a:rPr lang="en-US" sz="1700" b="1" u="sng" dirty="0"/>
              <a:t>WORK</a:t>
            </a:r>
            <a:r>
              <a:rPr lang="en-US" sz="1700" u="sng" dirty="0"/>
              <a:t> </a:t>
            </a:r>
            <a:r>
              <a:rPr lang="en-US" sz="1700" b="1" u="sng" dirty="0"/>
              <a:t>STUDY</a:t>
            </a:r>
            <a:r>
              <a:rPr lang="en-US" sz="1700" u="sng" dirty="0"/>
              <a:t> </a:t>
            </a:r>
            <a:endParaRPr lang="en-US" sz="1700" dirty="0"/>
          </a:p>
          <a:p>
            <a:pPr lvl="1"/>
            <a:r>
              <a:rPr lang="en-US" sz="1700" dirty="0"/>
              <a:t>Paid college campus employment</a:t>
            </a:r>
          </a:p>
          <a:p>
            <a:r>
              <a:rPr lang="en-US" sz="1700" b="1" u="sng" dirty="0"/>
              <a:t>WESTERN UNDERGRADUATE EXCHANGE PROGRAM</a:t>
            </a:r>
          </a:p>
          <a:p>
            <a:pPr lvl="1"/>
            <a:r>
              <a:rPr lang="en-US" sz="1700" dirty="0"/>
              <a:t>Tuition and a half for out-of-state participating institutions</a:t>
            </a:r>
          </a:p>
          <a:p>
            <a:pPr lvl="1"/>
            <a:endParaRPr lang="en-US" dirty="0"/>
          </a:p>
          <a:p>
            <a:pPr lvl="1"/>
            <a:endParaRPr lang="en-US" dirty="0"/>
          </a:p>
        </p:txBody>
      </p:sp>
    </p:spTree>
    <p:custDataLst>
      <p:tags r:id="rId1"/>
    </p:custDataLst>
    <p:extLst>
      <p:ext uri="{BB962C8B-B14F-4D97-AF65-F5344CB8AC3E}">
        <p14:creationId xmlns:p14="http://schemas.microsoft.com/office/powerpoint/2010/main" val="1368694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FAFSA or WASFA</a:t>
            </a:r>
          </a:p>
        </p:txBody>
      </p:sp>
      <p:sp>
        <p:nvSpPr>
          <p:cNvPr id="3" name="Content Placeholder 2"/>
          <p:cNvSpPr>
            <a:spLocks noGrp="1"/>
          </p:cNvSpPr>
          <p:nvPr>
            <p:ph idx="1"/>
          </p:nvPr>
        </p:nvSpPr>
        <p:spPr>
          <a:xfrm>
            <a:off x="1154954" y="2603500"/>
            <a:ext cx="10464677" cy="3905130"/>
          </a:xfrm>
        </p:spPr>
        <p:txBody>
          <a:bodyPr vert="horz" lIns="91440" tIns="45720" rIns="91440" bIns="45720" rtlCol="0" anchor="t">
            <a:normAutofit/>
          </a:bodyPr>
          <a:lstStyle/>
          <a:p>
            <a:r>
              <a:rPr lang="en-US" sz="2000" dirty="0"/>
              <a:t>The FAFSA application opens October 1</a:t>
            </a:r>
            <a:r>
              <a:rPr lang="en-US" sz="2000" baseline="30000" dirty="0"/>
              <a:t>st</a:t>
            </a:r>
            <a:r>
              <a:rPr lang="en-US" sz="2000" dirty="0"/>
              <a:t> </a:t>
            </a:r>
          </a:p>
          <a:p>
            <a:r>
              <a:rPr lang="en-US" sz="2000" dirty="0"/>
              <a:t>Check in with the school to which you are applying to determine their priority deadline for submitting FAFSA</a:t>
            </a:r>
          </a:p>
          <a:p>
            <a:r>
              <a:rPr lang="en-US" sz="2000" dirty="0"/>
              <a:t>Get your FAFSA ID early at </a:t>
            </a:r>
            <a:r>
              <a:rPr lang="en-US" sz="2000" dirty="0">
                <a:hlinkClick r:id="rId3"/>
              </a:rPr>
              <a:t>https://studentaid.gov/</a:t>
            </a:r>
            <a:endParaRPr lang="en-US" sz="2000" dirty="0"/>
          </a:p>
          <a:p>
            <a:r>
              <a:rPr lang="en-US" sz="2000" dirty="0"/>
              <a:t>Washington College Access Network is providing several virtual FAFSA webinars to assist parents and students in English and Spanish</a:t>
            </a:r>
          </a:p>
          <a:p>
            <a:pPr marL="0" indent="0">
              <a:buNone/>
            </a:pPr>
            <a:endParaRPr lang="en-US" sz="2000" dirty="0"/>
          </a:p>
        </p:txBody>
      </p:sp>
    </p:spTree>
    <p:custDataLst>
      <p:tags r:id="rId1"/>
    </p:custDataLst>
    <p:extLst>
      <p:ext uri="{BB962C8B-B14F-4D97-AF65-F5344CB8AC3E}">
        <p14:creationId xmlns:p14="http://schemas.microsoft.com/office/powerpoint/2010/main" val="364612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9" name="Rectangle 28">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2" name="Rectangle 31">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4"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36" name="Rectangle 35">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8" name="Picture 7" descr="A picture containing text&#10;&#10;Description automatically generated">
            <a:extLst>
              <a:ext uri="{FF2B5EF4-FFF2-40B4-BE49-F238E27FC236}">
                <a16:creationId xmlns:a16="http://schemas.microsoft.com/office/drawing/2014/main" id="{5950988D-C090-460A-AE17-DB7A99A166D8}"/>
              </a:ext>
            </a:extLst>
          </p:cNvPr>
          <p:cNvPicPr>
            <a:picLocks noChangeAspect="1"/>
          </p:cNvPicPr>
          <p:nvPr/>
        </p:nvPicPr>
        <p:blipFill>
          <a:blip r:embed="rId3"/>
          <a:stretch>
            <a:fillRect/>
          </a:stretch>
        </p:blipFill>
        <p:spPr>
          <a:xfrm>
            <a:off x="6200274" y="815154"/>
            <a:ext cx="4726052" cy="5227691"/>
          </a:xfrm>
          <a:prstGeom prst="rect">
            <a:avLst/>
          </a:prstGeom>
        </p:spPr>
      </p:pic>
      <p:sp>
        <p:nvSpPr>
          <p:cNvPr id="3" name="Content Placeholder 2">
            <a:extLst>
              <a:ext uri="{FF2B5EF4-FFF2-40B4-BE49-F238E27FC236}">
                <a16:creationId xmlns:a16="http://schemas.microsoft.com/office/drawing/2014/main" id="{204F91E1-37F9-34C2-86E0-20A1A7C91BCF}"/>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7503C1DE-BDE8-01D2-CE1A-DB31C45EE138}"/>
              </a:ext>
            </a:extLst>
          </p:cNvPr>
          <p:cNvPicPr>
            <a:picLocks noChangeAspect="1"/>
          </p:cNvPicPr>
          <p:nvPr/>
        </p:nvPicPr>
        <p:blipFill>
          <a:blip r:embed="rId4"/>
          <a:stretch>
            <a:fillRect/>
          </a:stretch>
        </p:blipFill>
        <p:spPr>
          <a:xfrm>
            <a:off x="645867" y="1089951"/>
            <a:ext cx="5450133" cy="4678095"/>
          </a:xfrm>
          <a:prstGeom prst="rect">
            <a:avLst/>
          </a:prstGeom>
        </p:spPr>
      </p:pic>
    </p:spTree>
    <p:extLst>
      <p:ext uri="{BB962C8B-B14F-4D97-AF65-F5344CB8AC3E}">
        <p14:creationId xmlns:p14="http://schemas.microsoft.com/office/powerpoint/2010/main" val="2093593899"/>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Class of 2023 Scholarship Notebooks</a:t>
            </a:r>
          </a:p>
        </p:txBody>
      </p:sp>
      <p:sp>
        <p:nvSpPr>
          <p:cNvPr id="3" name="Content Placeholder 2"/>
          <p:cNvSpPr>
            <a:spLocks noGrp="1"/>
          </p:cNvSpPr>
          <p:nvPr>
            <p:ph idx="1"/>
          </p:nvPr>
        </p:nvSpPr>
        <p:spPr>
          <a:xfrm>
            <a:off x="405913" y="2264836"/>
            <a:ext cx="11557356" cy="4530534"/>
          </a:xfrm>
        </p:spPr>
        <p:txBody>
          <a:bodyPr vert="horz" lIns="91440" tIns="45720" rIns="91440" bIns="45720" rtlCol="0" anchor="t">
            <a:normAutofit fontScale="92500" lnSpcReduction="10000"/>
          </a:bodyPr>
          <a:lstStyle/>
          <a:p>
            <a:r>
              <a:rPr lang="en-US" sz="2400" dirty="0">
                <a:ea typeface="+mn-lt"/>
                <a:cs typeface="+mn-lt"/>
              </a:rPr>
              <a:t>Interested seniors will design a digital scholarship notebook. </a:t>
            </a:r>
            <a:endParaRPr lang="en-US" dirty="0">
              <a:ea typeface="+mn-lt"/>
              <a:cs typeface="+mn-lt"/>
            </a:endParaRPr>
          </a:p>
          <a:p>
            <a:r>
              <a:rPr lang="en-US" sz="2400" dirty="0">
                <a:ea typeface="+mn-lt"/>
                <a:cs typeface="+mn-lt"/>
              </a:rPr>
              <a:t>An email will be sent in October with a reminder of the Scholarship Notebook Workshop on Monday, November 21st at 6PM. WATCH YOUR EMAIL!</a:t>
            </a:r>
            <a:endParaRPr lang="en-US" dirty="0"/>
          </a:p>
          <a:p>
            <a:r>
              <a:rPr lang="en-US" sz="2400" dirty="0">
                <a:ea typeface="+mn-lt"/>
                <a:cs typeface="+mn-lt"/>
              </a:rPr>
              <a:t>Instructions, application materials, and helpful videos will be available on the Career Center Web Site. This is your MAIN resource — use it! </a:t>
            </a:r>
            <a:endParaRPr lang="en-US" dirty="0">
              <a:ea typeface="+mn-lt"/>
              <a:cs typeface="+mn-lt"/>
            </a:endParaRPr>
          </a:p>
          <a:p>
            <a:r>
              <a:rPr lang="en-US" sz="2400" dirty="0">
                <a:ea typeface="+mn-lt"/>
                <a:cs typeface="+mn-lt"/>
              </a:rPr>
              <a:t>You </a:t>
            </a:r>
            <a:r>
              <a:rPr lang="en-US" sz="2400" b="1" dirty="0">
                <a:ea typeface="+mn-lt"/>
                <a:cs typeface="+mn-lt"/>
              </a:rPr>
              <a:t>MUST</a:t>
            </a:r>
            <a:r>
              <a:rPr lang="en-US" sz="2400" dirty="0">
                <a:ea typeface="+mn-lt"/>
                <a:cs typeface="+mn-lt"/>
              </a:rPr>
              <a:t> read </a:t>
            </a:r>
            <a:r>
              <a:rPr lang="en-US" sz="2400" b="1" dirty="0">
                <a:ea typeface="+mn-lt"/>
                <a:cs typeface="+mn-lt"/>
              </a:rPr>
              <a:t>ALL</a:t>
            </a:r>
            <a:r>
              <a:rPr lang="en-US" sz="2400" dirty="0">
                <a:ea typeface="+mn-lt"/>
                <a:cs typeface="+mn-lt"/>
              </a:rPr>
              <a:t> instructions and watch </a:t>
            </a:r>
            <a:r>
              <a:rPr lang="en-US" sz="2400" b="1" dirty="0">
                <a:ea typeface="+mn-lt"/>
                <a:cs typeface="+mn-lt"/>
              </a:rPr>
              <a:t>ALL</a:t>
            </a:r>
            <a:r>
              <a:rPr lang="en-US" sz="2400" dirty="0">
                <a:ea typeface="+mn-lt"/>
                <a:cs typeface="+mn-lt"/>
              </a:rPr>
              <a:t> instructional videos on the Career Center website before you begin to create and submit your scholarship notebook. This is a time and frustration saver. </a:t>
            </a:r>
            <a:endParaRPr lang="en-US" dirty="0">
              <a:ea typeface="+mn-lt"/>
              <a:cs typeface="+mn-lt"/>
            </a:endParaRPr>
          </a:p>
          <a:p>
            <a:r>
              <a:rPr lang="en-US" sz="2400" dirty="0">
                <a:ea typeface="+mn-lt"/>
                <a:cs typeface="+mn-lt"/>
              </a:rPr>
              <a:t>You can contact Mrs. Brooks for sbrooks@sequimschools.org questions/information/help</a:t>
            </a:r>
            <a:endParaRPr lang="en-US" dirty="0"/>
          </a:p>
          <a:p>
            <a:r>
              <a:rPr lang="en-US" sz="2400" dirty="0">
                <a:ea typeface="+mn-lt"/>
                <a:cs typeface="+mn-lt"/>
              </a:rPr>
              <a:t>The scholarship notebooks will be due on </a:t>
            </a:r>
            <a:r>
              <a:rPr lang="en-US" sz="2400" u="sng" dirty="0">
                <a:ea typeface="+mn-lt"/>
                <a:cs typeface="+mn-lt"/>
              </a:rPr>
              <a:t>February 21, 2023 by 3PM</a:t>
            </a:r>
            <a:r>
              <a:rPr lang="en-US" sz="2400" dirty="0">
                <a:ea typeface="+mn-lt"/>
                <a:cs typeface="+mn-lt"/>
              </a:rPr>
              <a:t>. No late books can be accepted!</a:t>
            </a:r>
            <a:endParaRPr lang="en-US" dirty="0"/>
          </a:p>
          <a:p>
            <a:pPr marL="0" indent="0">
              <a:buNone/>
            </a:pPr>
            <a:endParaRPr lang="en-US" sz="2400" dirty="0"/>
          </a:p>
        </p:txBody>
      </p:sp>
    </p:spTree>
    <p:custDataLst>
      <p:tags r:id="rId1"/>
    </p:custDataLst>
    <p:extLst>
      <p:ext uri="{BB962C8B-B14F-4D97-AF65-F5344CB8AC3E}">
        <p14:creationId xmlns:p14="http://schemas.microsoft.com/office/powerpoint/2010/main" val="3772458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FFFF00"/>
                </a:solidFill>
              </a:rPr>
              <a:t>Other Scholarship Sources</a:t>
            </a:r>
          </a:p>
        </p:txBody>
      </p:sp>
      <p:sp>
        <p:nvSpPr>
          <p:cNvPr id="6" name="Content Placeholder 5"/>
          <p:cNvSpPr>
            <a:spLocks noGrp="1"/>
          </p:cNvSpPr>
          <p:nvPr>
            <p:ph idx="1"/>
          </p:nvPr>
        </p:nvSpPr>
        <p:spPr>
          <a:xfrm>
            <a:off x="1154954" y="2315401"/>
            <a:ext cx="9846450" cy="4260763"/>
          </a:xfrm>
        </p:spPr>
        <p:txBody>
          <a:bodyPr vert="horz" lIns="91440" tIns="45720" rIns="91440" bIns="45720" rtlCol="0" anchor="t">
            <a:normAutofit/>
          </a:bodyPr>
          <a:lstStyle/>
          <a:p>
            <a:r>
              <a:rPr lang="en-US" dirty="0"/>
              <a:t>FAFSA and WAFSA</a:t>
            </a:r>
          </a:p>
          <a:p>
            <a:pPr lvl="1"/>
            <a:r>
              <a:rPr lang="en-US" dirty="0"/>
              <a:t>Financial Aid Calculator - https://studentaid.gov/aid-estimator/</a:t>
            </a:r>
          </a:p>
          <a:p>
            <a:r>
              <a:rPr lang="en-US" dirty="0"/>
              <a:t>Career Center Scholarships – Check the SCHOLARSHIP WATCH list on the Career Canter website for updates</a:t>
            </a:r>
          </a:p>
          <a:p>
            <a:r>
              <a:rPr lang="en-US" dirty="0"/>
              <a:t>Colleges / Universities</a:t>
            </a:r>
          </a:p>
          <a:p>
            <a:r>
              <a:rPr lang="en-US" dirty="0"/>
              <a:t>Affiliations</a:t>
            </a:r>
          </a:p>
          <a:p>
            <a:r>
              <a:rPr lang="en-US" dirty="0"/>
              <a:t>Online clearinghouses: </a:t>
            </a:r>
          </a:p>
          <a:p>
            <a:pPr lvl="1"/>
            <a:r>
              <a:rPr lang="en-US" dirty="0"/>
              <a:t>The Washboard – </a:t>
            </a:r>
            <a:r>
              <a:rPr lang="en-US" dirty="0">
                <a:ea typeface="+mn-lt"/>
                <a:cs typeface="+mn-lt"/>
                <a:hlinkClick r:id="rId2"/>
              </a:rPr>
              <a:t>https://washboard.wsac.wa.gov/login.aspx</a:t>
            </a:r>
            <a:r>
              <a:rPr lang="en-US" dirty="0">
                <a:ea typeface="+mn-lt"/>
                <a:cs typeface="+mn-lt"/>
              </a:rPr>
              <a:t> </a:t>
            </a:r>
          </a:p>
          <a:p>
            <a:pPr lvl="1"/>
            <a:r>
              <a:rPr lang="en-US" dirty="0">
                <a:ea typeface="+mn-lt"/>
                <a:cs typeface="+mn-lt"/>
              </a:rPr>
              <a:t>Scholarships.com - </a:t>
            </a:r>
            <a:r>
              <a:rPr lang="en-US" dirty="0">
                <a:ea typeface="+mn-lt"/>
                <a:cs typeface="+mn-lt"/>
                <a:hlinkClick r:id="rId3"/>
              </a:rPr>
              <a:t>https://www.scholarships.com/</a:t>
            </a:r>
            <a:r>
              <a:rPr lang="en-US" dirty="0">
                <a:ea typeface="+mn-lt"/>
                <a:cs typeface="+mn-lt"/>
              </a:rPr>
              <a:t> </a:t>
            </a:r>
            <a:endParaRPr lang="en-US" dirty="0"/>
          </a:p>
          <a:p>
            <a:r>
              <a:rPr lang="en-US" dirty="0"/>
              <a:t>College Bound Scholarship</a:t>
            </a:r>
          </a:p>
          <a:p>
            <a:r>
              <a:rPr lang="en-US" dirty="0"/>
              <a:t>Military</a:t>
            </a:r>
          </a:p>
          <a:p>
            <a:pPr marL="0" indent="0">
              <a:buNone/>
            </a:pPr>
            <a:endParaRPr lang="en-US" dirty="0"/>
          </a:p>
        </p:txBody>
      </p:sp>
    </p:spTree>
    <p:extLst>
      <p:ext uri="{BB962C8B-B14F-4D97-AF65-F5344CB8AC3E}">
        <p14:creationId xmlns:p14="http://schemas.microsoft.com/office/powerpoint/2010/main" val="4263601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solidFill>
                  <a:srgbClr val="FFFF00"/>
                </a:solidFill>
              </a:rPr>
              <a:t>Agenda</a:t>
            </a:r>
          </a:p>
        </p:txBody>
      </p:sp>
      <p:sp>
        <p:nvSpPr>
          <p:cNvPr id="3" name="Content Placeholder 2"/>
          <p:cNvSpPr>
            <a:spLocks noGrp="1"/>
          </p:cNvSpPr>
          <p:nvPr>
            <p:ph idx="1"/>
          </p:nvPr>
        </p:nvSpPr>
        <p:spPr>
          <a:xfrm>
            <a:off x="1154954" y="2603499"/>
            <a:ext cx="8825659" cy="3838489"/>
          </a:xfrm>
        </p:spPr>
        <p:txBody>
          <a:bodyPr vert="horz" lIns="91440" tIns="45720" rIns="91440" bIns="45720" rtlCol="0" anchor="t">
            <a:normAutofit lnSpcReduction="10000"/>
          </a:bodyPr>
          <a:lstStyle/>
          <a:p>
            <a:r>
              <a:rPr lang="en-US" sz="2900" dirty="0"/>
              <a:t>IMPORTANT DATES</a:t>
            </a:r>
          </a:p>
          <a:p>
            <a:r>
              <a:rPr lang="en-US" sz="2900" dirty="0"/>
              <a:t>GRADUATION REQUIREMENTS</a:t>
            </a:r>
          </a:p>
          <a:p>
            <a:r>
              <a:rPr lang="en-US" sz="2900" dirty="0"/>
              <a:t>POST-GRADUATION PLANNING </a:t>
            </a:r>
          </a:p>
          <a:p>
            <a:r>
              <a:rPr lang="en-US" sz="2900" dirty="0"/>
              <a:t>4-YEAR COLLEGES</a:t>
            </a:r>
          </a:p>
          <a:p>
            <a:r>
              <a:rPr lang="en-US" sz="2900" dirty="0"/>
              <a:t>COLLEGE AND CAREER UPDATES</a:t>
            </a:r>
          </a:p>
          <a:p>
            <a:r>
              <a:rPr lang="en-US" sz="2900" dirty="0"/>
              <a:t>FINANCIAL AID</a:t>
            </a:r>
          </a:p>
          <a:p>
            <a:r>
              <a:rPr lang="en-US" sz="2900" dirty="0"/>
              <a:t>LETTER OF RECOMMENDATION PROCEDURES </a:t>
            </a:r>
          </a:p>
        </p:txBody>
      </p:sp>
    </p:spTree>
    <p:custDataLst>
      <p:tags r:id="rId1"/>
    </p:custDataLst>
    <p:extLst>
      <p:ext uri="{BB962C8B-B14F-4D97-AF65-F5344CB8AC3E}">
        <p14:creationId xmlns:p14="http://schemas.microsoft.com/office/powerpoint/2010/main" val="1764194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Letters of Recommendation</a:t>
            </a:r>
          </a:p>
        </p:txBody>
      </p:sp>
      <p:sp>
        <p:nvSpPr>
          <p:cNvPr id="3" name="Content Placeholder 2"/>
          <p:cNvSpPr>
            <a:spLocks noGrp="1"/>
          </p:cNvSpPr>
          <p:nvPr>
            <p:ph sz="half" idx="1"/>
          </p:nvPr>
        </p:nvSpPr>
        <p:spPr>
          <a:xfrm>
            <a:off x="1154954" y="2329841"/>
            <a:ext cx="6009934" cy="4253891"/>
          </a:xfrm>
        </p:spPr>
        <p:txBody>
          <a:bodyPr>
            <a:normAutofit/>
          </a:bodyPr>
          <a:lstStyle/>
          <a:p>
            <a:r>
              <a:rPr lang="en-US" dirty="0"/>
              <a:t>WHY DO YOU NEED THEM?</a:t>
            </a:r>
          </a:p>
          <a:p>
            <a:pPr lvl="1"/>
            <a:r>
              <a:rPr lang="en-US" sz="1400" dirty="0"/>
              <a:t>College Applications</a:t>
            </a:r>
          </a:p>
          <a:p>
            <a:pPr lvl="1"/>
            <a:r>
              <a:rPr lang="en-US" sz="1400" dirty="0"/>
              <a:t>Scholarship Notebook/Applications</a:t>
            </a:r>
          </a:p>
          <a:p>
            <a:pPr lvl="1"/>
            <a:r>
              <a:rPr lang="en-US" sz="1400" dirty="0"/>
              <a:t>Jobs</a:t>
            </a:r>
            <a:endParaRPr lang="en-US" dirty="0"/>
          </a:p>
          <a:p>
            <a:r>
              <a:rPr lang="en-US" dirty="0"/>
              <a:t>HELPFUL HINTS</a:t>
            </a:r>
          </a:p>
          <a:p>
            <a:pPr lvl="1"/>
            <a:r>
              <a:rPr lang="en-US" sz="1400" dirty="0"/>
              <a:t>Use our Letter of Recommendation Information Sheet </a:t>
            </a:r>
          </a:p>
          <a:p>
            <a:pPr lvl="1"/>
            <a:r>
              <a:rPr lang="en-US" sz="1400" dirty="0"/>
              <a:t>Make sure to give your “Recommenders” plenty of time </a:t>
            </a:r>
          </a:p>
          <a:p>
            <a:pPr lvl="1"/>
            <a:r>
              <a:rPr lang="en-US" sz="1400" dirty="0"/>
              <a:t>Send Thank You notes to those who have written letters for you </a:t>
            </a:r>
          </a:p>
          <a:p>
            <a:r>
              <a:rPr lang="en-US" dirty="0"/>
              <a:t>Where can I find this?</a:t>
            </a:r>
          </a:p>
          <a:p>
            <a:pPr lvl="1"/>
            <a:r>
              <a:rPr lang="en-US" dirty="0">
                <a:hlinkClick r:id="rId3"/>
              </a:rPr>
              <a:t>http://shs.sequimschools.org/our_school/career_center/scholarship_notebook</a:t>
            </a:r>
            <a:endParaRPr lang="en-US" sz="1400" dirty="0"/>
          </a:p>
          <a:p>
            <a:pPr lvl="1"/>
            <a:endParaRPr lang="en-US" sz="1400" dirty="0"/>
          </a:p>
          <a:p>
            <a:pPr marL="0" indent="0">
              <a:buNone/>
            </a:pPr>
            <a:endParaRPr lang="en-US" dirty="0"/>
          </a:p>
        </p:txBody>
      </p:sp>
      <p:pic>
        <p:nvPicPr>
          <p:cNvPr id="5" name="Content Placeholder 4"/>
          <p:cNvPicPr>
            <a:picLocks noGrp="1" noChangeAspect="1"/>
          </p:cNvPicPr>
          <p:nvPr>
            <p:ph sz="half" idx="2"/>
          </p:nvPr>
        </p:nvPicPr>
        <p:blipFill>
          <a:blip r:embed="rId4"/>
          <a:stretch>
            <a:fillRect/>
          </a:stretch>
        </p:blipFill>
        <p:spPr>
          <a:xfrm>
            <a:off x="7322084" y="2603499"/>
            <a:ext cx="3782521" cy="4044435"/>
          </a:xfrm>
          <a:prstGeom prst="rect">
            <a:avLst/>
          </a:prstGeom>
        </p:spPr>
      </p:pic>
    </p:spTree>
    <p:custDataLst>
      <p:tags r:id="rId1"/>
    </p:custDataLst>
    <p:extLst>
      <p:ext uri="{BB962C8B-B14F-4D97-AF65-F5344CB8AC3E}">
        <p14:creationId xmlns:p14="http://schemas.microsoft.com/office/powerpoint/2010/main" val="1754527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6600" dirty="0">
                <a:solidFill>
                  <a:srgbClr val="FFFF00"/>
                </a:solidFill>
              </a:rPr>
              <a:t>  QUESTIONS?</a:t>
            </a:r>
            <a:br>
              <a:rPr lang="en-US" sz="6600" dirty="0">
                <a:solidFill>
                  <a:srgbClr val="FFFF00"/>
                </a:solidFill>
              </a:rPr>
            </a:br>
            <a:endParaRPr lang="en-US" sz="6600" dirty="0">
              <a:solidFill>
                <a:srgbClr val="FFFF00"/>
              </a:solidFill>
            </a:endParaRPr>
          </a:p>
        </p:txBody>
      </p:sp>
      <p:sp>
        <p:nvSpPr>
          <p:cNvPr id="4" name="Text Placeholder 3"/>
          <p:cNvSpPr>
            <a:spLocks noGrp="1"/>
          </p:cNvSpPr>
          <p:nvPr>
            <p:ph type="subTitle" idx="1"/>
          </p:nvPr>
        </p:nvSpPr>
        <p:spPr/>
        <p:txBody>
          <a:bodyPr/>
          <a:lstStyle/>
          <a:p>
            <a:r>
              <a:rPr lang="en-US" dirty="0"/>
              <a:t>  </a:t>
            </a:r>
          </a:p>
        </p:txBody>
      </p:sp>
      <p:sp>
        <p:nvSpPr>
          <p:cNvPr id="3" name="Text Placeholder 2"/>
          <p:cNvSpPr>
            <a:spLocks noGrp="1"/>
          </p:cNvSpPr>
          <p:nvPr>
            <p:ph type="body" sz="half" idx="4294967295"/>
          </p:nvPr>
        </p:nvSpPr>
        <p:spPr>
          <a:xfrm>
            <a:off x="0" y="4033380"/>
            <a:ext cx="7731125" cy="1605419"/>
          </a:xfrm>
        </p:spPr>
        <p:txBody>
          <a:bodyPr>
            <a:normAutofit/>
          </a:bodyPr>
          <a:lstStyle/>
          <a:p>
            <a:r>
              <a:rPr lang="en-US" dirty="0"/>
              <a:t> </a:t>
            </a:r>
            <a:r>
              <a:rPr lang="en-US" dirty="0">
                <a:solidFill>
                  <a:schemeClr val="bg2"/>
                </a:solidFill>
              </a:rPr>
              <a:t>Counselor Contacts</a:t>
            </a:r>
          </a:p>
          <a:p>
            <a:pPr lvl="1"/>
            <a:r>
              <a:rPr lang="en-US" dirty="0">
                <a:solidFill>
                  <a:schemeClr val="bg2"/>
                </a:solidFill>
              </a:rPr>
              <a:t>Melee Vander Velde – </a:t>
            </a:r>
            <a:r>
              <a:rPr lang="en-US" dirty="0">
                <a:solidFill>
                  <a:schemeClr val="bg2"/>
                </a:solidFill>
                <a:hlinkClick r:id="rId3"/>
              </a:rPr>
              <a:t>mvandervelde@sequimschools.org</a:t>
            </a:r>
            <a:endParaRPr lang="en-US" dirty="0">
              <a:solidFill>
                <a:schemeClr val="bg2"/>
              </a:solidFill>
            </a:endParaRPr>
          </a:p>
          <a:p>
            <a:pPr lvl="1"/>
            <a:r>
              <a:rPr lang="en-US" dirty="0">
                <a:solidFill>
                  <a:schemeClr val="bg2"/>
                </a:solidFill>
              </a:rPr>
              <a:t>Sarah Thorson – </a:t>
            </a:r>
            <a:r>
              <a:rPr lang="en-US" dirty="0">
                <a:solidFill>
                  <a:schemeClr val="bg2"/>
                </a:solidFill>
                <a:hlinkClick r:id="rId4"/>
              </a:rPr>
              <a:t>sthorson@sequimschools.org</a:t>
            </a:r>
            <a:endParaRPr lang="en-US" dirty="0">
              <a:solidFill>
                <a:schemeClr val="bg2"/>
              </a:solidFill>
            </a:endParaRPr>
          </a:p>
          <a:p>
            <a:pPr lvl="1"/>
            <a:r>
              <a:rPr lang="en-US" dirty="0">
                <a:solidFill>
                  <a:schemeClr val="bg2"/>
                </a:solidFill>
              </a:rPr>
              <a:t>Sarah Brooks – </a:t>
            </a:r>
            <a:r>
              <a:rPr lang="en-US" dirty="0">
                <a:solidFill>
                  <a:schemeClr val="bg2"/>
                </a:solidFill>
                <a:hlinkClick r:id="rId5"/>
              </a:rPr>
              <a:t>sbrooks@sequimschools.org</a:t>
            </a:r>
            <a:endParaRPr lang="en-US" dirty="0">
              <a:solidFill>
                <a:schemeClr val="bg2"/>
              </a:solidFill>
            </a:endParaRPr>
          </a:p>
          <a:p>
            <a:pPr marL="457200" lvl="1" indent="0">
              <a:buNone/>
            </a:pPr>
            <a:endParaRPr lang="en-US" dirty="0">
              <a:solidFill>
                <a:schemeClr val="bg2"/>
              </a:solidFill>
            </a:endParaRPr>
          </a:p>
          <a:p>
            <a:pPr marL="457200" lvl="1" indent="0">
              <a:buNone/>
            </a:pPr>
            <a:endParaRPr lang="en-US" dirty="0"/>
          </a:p>
        </p:txBody>
      </p:sp>
      <p:pic>
        <p:nvPicPr>
          <p:cNvPr id="6" name="Picture 5" descr="Qr code&#10;&#10;Description automatically generated">
            <a:extLst>
              <a:ext uri="{FF2B5EF4-FFF2-40B4-BE49-F238E27FC236}">
                <a16:creationId xmlns:a16="http://schemas.microsoft.com/office/drawing/2014/main" id="{8C548943-56B1-1C36-8F40-C11B6F3A74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966" y="701458"/>
            <a:ext cx="1979506" cy="1979506"/>
          </a:xfrm>
          <a:prstGeom prst="rect">
            <a:avLst/>
          </a:prstGeom>
        </p:spPr>
      </p:pic>
      <p:sp>
        <p:nvSpPr>
          <p:cNvPr id="7" name="TextBox 6">
            <a:extLst>
              <a:ext uri="{FF2B5EF4-FFF2-40B4-BE49-F238E27FC236}">
                <a16:creationId xmlns:a16="http://schemas.microsoft.com/office/drawing/2014/main" id="{3CA22921-C37D-C569-0387-2C5E3AD81CA6}"/>
              </a:ext>
            </a:extLst>
          </p:cNvPr>
          <p:cNvSpPr txBox="1"/>
          <p:nvPr/>
        </p:nvSpPr>
        <p:spPr>
          <a:xfrm>
            <a:off x="2818356" y="701458"/>
            <a:ext cx="7052154" cy="646331"/>
          </a:xfrm>
          <a:prstGeom prst="rect">
            <a:avLst/>
          </a:prstGeom>
          <a:noFill/>
        </p:spPr>
        <p:txBody>
          <a:bodyPr wrap="square" rtlCol="0">
            <a:spAutoFit/>
          </a:bodyPr>
          <a:lstStyle/>
          <a:p>
            <a:r>
              <a:rPr lang="en-US" dirty="0">
                <a:solidFill>
                  <a:schemeClr val="bg1"/>
                </a:solidFill>
              </a:rPr>
              <a:t>Please fill out this quick survey using the QR code! Thank you for coming!</a:t>
            </a:r>
          </a:p>
        </p:txBody>
      </p:sp>
    </p:spTree>
    <p:custDataLst>
      <p:tags r:id="rId1"/>
    </p:custDataLst>
    <p:extLst>
      <p:ext uri="{BB962C8B-B14F-4D97-AF65-F5344CB8AC3E}">
        <p14:creationId xmlns:p14="http://schemas.microsoft.com/office/powerpoint/2010/main" val="672368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1"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3" name="Freeform: Shape 12">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5"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p:cNvSpPr>
            <a:spLocks noGrp="1"/>
          </p:cNvSpPr>
          <p:nvPr>
            <p:ph type="title"/>
          </p:nvPr>
        </p:nvSpPr>
        <p:spPr>
          <a:xfrm>
            <a:off x="639098" y="629265"/>
            <a:ext cx="5132438" cy="1622322"/>
          </a:xfrm>
        </p:spPr>
        <p:txBody>
          <a:bodyPr>
            <a:normAutofit/>
          </a:bodyPr>
          <a:lstStyle/>
          <a:p>
            <a:r>
              <a:rPr lang="en-US">
                <a:solidFill>
                  <a:srgbClr val="EBEBEB"/>
                </a:solidFill>
              </a:rPr>
              <a:t>Senior Year can be overwhelming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4836" y="1504384"/>
            <a:ext cx="4828707" cy="3866813"/>
          </a:xfrm>
          <a:prstGeom prst="rect">
            <a:avLst/>
          </a:prstGeom>
        </p:spPr>
      </p:pic>
      <p:sp>
        <p:nvSpPr>
          <p:cNvPr id="17" name="Rectangle 16">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39098" y="2418735"/>
            <a:ext cx="5132439" cy="3811742"/>
          </a:xfrm>
        </p:spPr>
        <p:txBody>
          <a:bodyPr vert="horz" lIns="91440" tIns="45720" rIns="91440" bIns="45720" rtlCol="0" anchor="ctr">
            <a:normAutofit/>
          </a:bodyPr>
          <a:lstStyle/>
          <a:p>
            <a:pPr>
              <a:lnSpc>
                <a:spcPct val="90000"/>
              </a:lnSpc>
            </a:pPr>
            <a:r>
              <a:rPr lang="en-US">
                <a:solidFill>
                  <a:srgbClr val="FFFFFF"/>
                </a:solidFill>
              </a:rPr>
              <a:t>A lot of work still needs to be done both inside and outside the classroom to reach your goals. </a:t>
            </a:r>
          </a:p>
          <a:p>
            <a:pPr>
              <a:lnSpc>
                <a:spcPct val="90000"/>
              </a:lnSpc>
            </a:pPr>
            <a:r>
              <a:rPr lang="en-US">
                <a:solidFill>
                  <a:srgbClr val="FFFFFF"/>
                </a:solidFill>
              </a:rPr>
              <a:t>Senior Stressors:</a:t>
            </a:r>
          </a:p>
          <a:p>
            <a:pPr lvl="1">
              <a:lnSpc>
                <a:spcPct val="90000"/>
              </a:lnSpc>
            </a:pPr>
            <a:r>
              <a:rPr lang="en-US">
                <a:solidFill>
                  <a:srgbClr val="FFFFFF"/>
                </a:solidFill>
              </a:rPr>
              <a:t>Deadlines for college applications, tests, assignments, scholarship applications…</a:t>
            </a:r>
          </a:p>
          <a:p>
            <a:pPr lvl="1">
              <a:lnSpc>
                <a:spcPct val="90000"/>
              </a:lnSpc>
            </a:pPr>
            <a:r>
              <a:rPr lang="en-US">
                <a:solidFill>
                  <a:srgbClr val="FFFFFF"/>
                </a:solidFill>
              </a:rPr>
              <a:t>Meeting graduation requirements</a:t>
            </a:r>
          </a:p>
          <a:p>
            <a:pPr lvl="1">
              <a:lnSpc>
                <a:spcPct val="90000"/>
              </a:lnSpc>
            </a:pPr>
            <a:r>
              <a:rPr lang="en-US">
                <a:solidFill>
                  <a:srgbClr val="FFFFFF"/>
                </a:solidFill>
              </a:rPr>
              <a:t>Maintaining your GPA</a:t>
            </a:r>
          </a:p>
          <a:p>
            <a:pPr lvl="1">
              <a:lnSpc>
                <a:spcPct val="90000"/>
              </a:lnSpc>
            </a:pPr>
            <a:r>
              <a:rPr lang="en-US">
                <a:solidFill>
                  <a:srgbClr val="FFFFFF"/>
                </a:solidFill>
              </a:rPr>
              <a:t>Navigating plans for your future</a:t>
            </a:r>
          </a:p>
          <a:p>
            <a:pPr lvl="1">
              <a:lnSpc>
                <a:spcPct val="90000"/>
              </a:lnSpc>
            </a:pPr>
            <a:r>
              <a:rPr lang="en-US">
                <a:solidFill>
                  <a:srgbClr val="FFFFFF"/>
                </a:solidFill>
              </a:rPr>
              <a:t>Money…scholarships…FAFSA…!!!</a:t>
            </a:r>
          </a:p>
          <a:p>
            <a:pPr marL="457200" lvl="1" indent="0">
              <a:lnSpc>
                <a:spcPct val="90000"/>
              </a:lnSpc>
              <a:buNone/>
            </a:pPr>
            <a:endParaRPr lang="en-US">
              <a:solidFill>
                <a:srgbClr val="FFFFFF"/>
              </a:solidFill>
            </a:endParaRPr>
          </a:p>
          <a:p>
            <a:pPr marL="1257300" lvl="3" indent="0">
              <a:lnSpc>
                <a:spcPct val="90000"/>
              </a:lnSpc>
              <a:buNone/>
            </a:pPr>
            <a:r>
              <a:rPr lang="en-US" b="1">
                <a:solidFill>
                  <a:srgbClr val="FFFFFF"/>
                </a:solidFill>
              </a:rPr>
              <a:t>BLOOD PRESSURE SPIKING</a:t>
            </a:r>
            <a:r>
              <a:rPr lang="en-US">
                <a:solidFill>
                  <a:srgbClr val="FFFFFF"/>
                </a:solidFill>
              </a:rPr>
              <a:t>! </a:t>
            </a:r>
          </a:p>
        </p:txBody>
      </p:sp>
    </p:spTree>
    <p:custDataLst>
      <p:tags r:id="rId1"/>
    </p:custDataLst>
    <p:extLst>
      <p:ext uri="{BB962C8B-B14F-4D97-AF65-F5344CB8AC3E}">
        <p14:creationId xmlns:p14="http://schemas.microsoft.com/office/powerpoint/2010/main" val="217269535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RELAX!!!	</a:t>
            </a:r>
          </a:p>
        </p:txBody>
      </p:sp>
      <p:sp>
        <p:nvSpPr>
          <p:cNvPr id="3" name="Content Placeholder 2"/>
          <p:cNvSpPr>
            <a:spLocks noGrp="1"/>
          </p:cNvSpPr>
          <p:nvPr>
            <p:ph idx="1"/>
          </p:nvPr>
        </p:nvSpPr>
        <p:spPr>
          <a:xfrm>
            <a:off x="717632" y="2338456"/>
            <a:ext cx="4795271" cy="4282477"/>
          </a:xfrm>
        </p:spPr>
        <p:txBody>
          <a:bodyPr vert="horz" lIns="91440" tIns="45720" rIns="91440" bIns="45720" rtlCol="0" anchor="t">
            <a:normAutofit fontScale="92500" lnSpcReduction="10000"/>
          </a:bodyPr>
          <a:lstStyle/>
          <a:p>
            <a:r>
              <a:rPr lang="en-US" sz="2800" dirty="0"/>
              <a:t>We’re here to support you</a:t>
            </a:r>
            <a:r>
              <a:rPr lang="en-US" sz="2000" dirty="0"/>
              <a:t>.</a:t>
            </a:r>
          </a:p>
          <a:p>
            <a:pPr lvl="1"/>
            <a:r>
              <a:rPr lang="en-US" sz="1800" dirty="0"/>
              <a:t>Helping you communicate with teachers</a:t>
            </a:r>
          </a:p>
          <a:p>
            <a:pPr lvl="1"/>
            <a:r>
              <a:rPr lang="en-US" sz="1800" dirty="0"/>
              <a:t>Problem-solve tech issues</a:t>
            </a:r>
          </a:p>
          <a:p>
            <a:pPr lvl="1"/>
            <a:r>
              <a:rPr lang="en-US" sz="1800" dirty="0"/>
              <a:t>Credit Checks</a:t>
            </a:r>
          </a:p>
          <a:p>
            <a:pPr lvl="1"/>
            <a:r>
              <a:rPr lang="en-US" sz="1800" dirty="0"/>
              <a:t>College/Technical school applications support</a:t>
            </a:r>
          </a:p>
          <a:p>
            <a:pPr lvl="1"/>
            <a:r>
              <a:rPr lang="en-US" sz="1800" dirty="0"/>
              <a:t>High School and Beyond plan</a:t>
            </a:r>
          </a:p>
          <a:p>
            <a:pPr lvl="1"/>
            <a:r>
              <a:rPr lang="en-US" sz="1800" dirty="0"/>
              <a:t>FAFSA help</a:t>
            </a:r>
          </a:p>
          <a:p>
            <a:pPr lvl="1"/>
            <a:r>
              <a:rPr lang="en-US" sz="1800" dirty="0"/>
              <a:t>Letters of Recommendation</a:t>
            </a:r>
          </a:p>
          <a:p>
            <a:pPr lvl="1"/>
            <a:r>
              <a:rPr lang="en-US" sz="1800" dirty="0"/>
              <a:t>Social/emotional support</a:t>
            </a:r>
          </a:p>
          <a:p>
            <a:pPr lvl="1"/>
            <a:r>
              <a:rPr lang="en-US" sz="1800" dirty="0"/>
              <a:t>Chocolate when necessary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7900" y="2586038"/>
            <a:ext cx="5676900" cy="3538068"/>
          </a:xfrm>
          <a:prstGeom prst="rect">
            <a:avLst/>
          </a:prstGeom>
        </p:spPr>
      </p:pic>
    </p:spTree>
    <p:custDataLst>
      <p:tags r:id="rId1"/>
    </p:custDataLst>
    <p:extLst>
      <p:ext uri="{BB962C8B-B14F-4D97-AF65-F5344CB8AC3E}">
        <p14:creationId xmlns:p14="http://schemas.microsoft.com/office/powerpoint/2010/main" val="1348533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Organization is Key</a:t>
            </a:r>
          </a:p>
        </p:txBody>
      </p:sp>
      <p:sp>
        <p:nvSpPr>
          <p:cNvPr id="4" name="Text Placeholder 3">
            <a:extLst>
              <a:ext uri="{FF2B5EF4-FFF2-40B4-BE49-F238E27FC236}">
                <a16:creationId xmlns:a16="http://schemas.microsoft.com/office/drawing/2014/main" id="{0843E448-EB21-45F0-861F-8CB75AD9C7A1}"/>
              </a:ext>
            </a:extLst>
          </p:cNvPr>
          <p:cNvSpPr>
            <a:spLocks noGrp="1"/>
          </p:cNvSpPr>
          <p:nvPr>
            <p:ph type="body" sz="half" idx="2"/>
          </p:nvPr>
        </p:nvSpPr>
        <p:spPr/>
        <p:txBody>
          <a:bodyPr/>
          <a:lstStyle/>
          <a:p>
            <a:r>
              <a:rPr lang="en-US" sz="2000" dirty="0">
                <a:solidFill>
                  <a:schemeClr val="bg1"/>
                </a:solidFill>
              </a:rPr>
              <a:t>Important Dates:</a:t>
            </a:r>
          </a:p>
          <a:p>
            <a:r>
              <a:rPr lang="en-US" sz="2000" dirty="0">
                <a:solidFill>
                  <a:schemeClr val="bg1"/>
                </a:solidFill>
              </a:rPr>
              <a:t>Please refer to the </a:t>
            </a:r>
            <a:r>
              <a:rPr lang="en-US" sz="2000" u="sng" dirty="0">
                <a:solidFill>
                  <a:schemeClr val="bg1"/>
                </a:solidFill>
              </a:rPr>
              <a:t>Important Dates For 2023 Seniors </a:t>
            </a:r>
            <a:r>
              <a:rPr lang="en-US" sz="2000" dirty="0">
                <a:solidFill>
                  <a:schemeClr val="bg1"/>
                </a:solidFill>
              </a:rPr>
              <a:t>handout as a roadmap for this year</a:t>
            </a:r>
          </a:p>
          <a:p>
            <a:endParaRPr lang="en-US" dirty="0"/>
          </a:p>
        </p:txBody>
      </p:sp>
      <p:pic>
        <p:nvPicPr>
          <p:cNvPr id="7" name="Content Placeholder 6">
            <a:extLst>
              <a:ext uri="{FF2B5EF4-FFF2-40B4-BE49-F238E27FC236}">
                <a16:creationId xmlns:a16="http://schemas.microsoft.com/office/drawing/2014/main" id="{086982A3-FAA6-3A28-C0E8-1917A0BF0EAB}"/>
              </a:ext>
            </a:extLst>
          </p:cNvPr>
          <p:cNvPicPr>
            <a:picLocks noGrp="1" noChangeAspect="1"/>
          </p:cNvPicPr>
          <p:nvPr>
            <p:ph idx="1"/>
          </p:nvPr>
        </p:nvPicPr>
        <p:blipFill>
          <a:blip r:embed="rId3"/>
          <a:stretch>
            <a:fillRect/>
          </a:stretch>
        </p:blipFill>
        <p:spPr>
          <a:xfrm>
            <a:off x="5315332" y="219472"/>
            <a:ext cx="5378465" cy="6419056"/>
          </a:xfrm>
        </p:spPr>
      </p:pic>
    </p:spTree>
    <p:custDataLst>
      <p:tags r:id="rId1"/>
    </p:custDataLst>
    <p:extLst>
      <p:ext uri="{BB962C8B-B14F-4D97-AF65-F5344CB8AC3E}">
        <p14:creationId xmlns:p14="http://schemas.microsoft.com/office/powerpoint/2010/main" val="3550258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0"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1"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994087" y="1130603"/>
            <a:ext cx="3342442" cy="4596794"/>
          </a:xfrm>
        </p:spPr>
        <p:txBody>
          <a:bodyPr anchor="ctr">
            <a:normAutofit/>
          </a:bodyPr>
          <a:lstStyle/>
          <a:p>
            <a:r>
              <a:rPr lang="en-US" sz="3200" dirty="0">
                <a:solidFill>
                  <a:srgbClr val="EBEBEB"/>
                </a:solidFill>
              </a:rPr>
              <a:t>How do I keep up with all these important events?</a:t>
            </a:r>
          </a:p>
        </p:txBody>
      </p:sp>
      <p:sp>
        <p:nvSpPr>
          <p:cNvPr id="3" name="Content Placeholder 2"/>
          <p:cNvSpPr>
            <a:spLocks noGrp="1"/>
          </p:cNvSpPr>
          <p:nvPr>
            <p:ph idx="1"/>
          </p:nvPr>
        </p:nvSpPr>
        <p:spPr>
          <a:xfrm>
            <a:off x="5290077" y="437513"/>
            <a:ext cx="5502614" cy="5954325"/>
          </a:xfrm>
        </p:spPr>
        <p:txBody>
          <a:bodyPr vert="horz" lIns="91440" tIns="45720" rIns="91440" bIns="45720" rtlCol="0" anchor="ctr">
            <a:normAutofit/>
          </a:bodyPr>
          <a:lstStyle/>
          <a:p>
            <a:pPr>
              <a:lnSpc>
                <a:spcPct val="90000"/>
              </a:lnSpc>
            </a:pPr>
            <a:r>
              <a:rPr lang="en-US" sz="2000" dirty="0"/>
              <a:t>Sequim High School Main Website</a:t>
            </a:r>
          </a:p>
          <a:p>
            <a:pPr>
              <a:lnSpc>
                <a:spcPct val="90000"/>
              </a:lnSpc>
            </a:pPr>
            <a:r>
              <a:rPr lang="en-US" sz="2000" dirty="0"/>
              <a:t>Counseling Webpage </a:t>
            </a:r>
            <a:r>
              <a:rPr lang="en-US" sz="2000" dirty="0">
                <a:hlinkClick r:id="rId3"/>
              </a:rPr>
              <a:t>http://shs.sequimschools.org/our_school/counseling</a:t>
            </a:r>
            <a:r>
              <a:rPr lang="en-US" sz="2000" dirty="0"/>
              <a:t> </a:t>
            </a:r>
          </a:p>
          <a:p>
            <a:pPr>
              <a:lnSpc>
                <a:spcPct val="90000"/>
              </a:lnSpc>
            </a:pPr>
            <a:r>
              <a:rPr lang="en-US" sz="2000" dirty="0"/>
              <a:t>Career Center Webpage – Important Updates coming soon!</a:t>
            </a:r>
          </a:p>
          <a:p>
            <a:pPr>
              <a:lnSpc>
                <a:spcPct val="90000"/>
              </a:lnSpc>
            </a:pPr>
            <a:r>
              <a:rPr lang="en-US" sz="2000" dirty="0"/>
              <a:t>SKYWARD</a:t>
            </a:r>
          </a:p>
          <a:p>
            <a:pPr lvl="1">
              <a:lnSpc>
                <a:spcPct val="90000"/>
              </a:lnSpc>
            </a:pPr>
            <a:r>
              <a:rPr lang="en-US" sz="2000" dirty="0"/>
              <a:t>Monitor your student’s grades and graduation status </a:t>
            </a:r>
          </a:p>
          <a:p>
            <a:pPr>
              <a:lnSpc>
                <a:spcPct val="90000"/>
              </a:lnSpc>
            </a:pPr>
            <a:r>
              <a:rPr lang="en-US" sz="2000" dirty="0"/>
              <a:t>CANVAS and Microsoft Office Teams</a:t>
            </a:r>
          </a:p>
          <a:p>
            <a:pPr>
              <a:lnSpc>
                <a:spcPct val="90000"/>
              </a:lnSpc>
            </a:pPr>
            <a:r>
              <a:rPr lang="en-US" sz="2000" dirty="0"/>
              <a:t>Make sure we have your most up-to-date home address, email address and phone numbers to ensure clear lines of communication</a:t>
            </a:r>
          </a:p>
          <a:p>
            <a:pPr>
              <a:lnSpc>
                <a:spcPct val="90000"/>
              </a:lnSpc>
            </a:pPr>
            <a:r>
              <a:rPr lang="en-US" sz="2000" dirty="0"/>
              <a:t>Friday Newsletters, Daily Bulletins</a:t>
            </a:r>
          </a:p>
          <a:p>
            <a:pPr>
              <a:lnSpc>
                <a:spcPct val="90000"/>
              </a:lnSpc>
            </a:pPr>
            <a:r>
              <a:rPr lang="en-US" sz="2000" dirty="0"/>
              <a:t>Check your email school, personal and home</a:t>
            </a:r>
          </a:p>
          <a:p>
            <a:pPr marL="0" indent="0">
              <a:lnSpc>
                <a:spcPct val="90000"/>
              </a:lnSpc>
              <a:buNone/>
            </a:pPr>
            <a:endParaRPr lang="en-US" sz="2000" dirty="0"/>
          </a:p>
        </p:txBody>
      </p:sp>
    </p:spTree>
    <p:custDataLst>
      <p:tags r:id="rId1"/>
    </p:custDataLst>
    <p:extLst>
      <p:ext uri="{BB962C8B-B14F-4D97-AF65-F5344CB8AC3E}">
        <p14:creationId xmlns:p14="http://schemas.microsoft.com/office/powerpoint/2010/main" val="4113035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CC1E34D6-4F4F-45DD-B938-C8A90A441CA6}"/>
              </a:ext>
            </a:extLst>
          </p:cNvPr>
          <p:cNvPicPr>
            <a:picLocks noChangeAspect="1"/>
          </p:cNvPicPr>
          <p:nvPr/>
        </p:nvPicPr>
        <p:blipFill>
          <a:blip r:embed="rId2"/>
          <a:stretch>
            <a:fillRect/>
          </a:stretch>
        </p:blipFill>
        <p:spPr>
          <a:xfrm>
            <a:off x="2648777" y="576538"/>
            <a:ext cx="9650172" cy="6115904"/>
          </a:xfrm>
          <a:prstGeom prst="rect">
            <a:avLst/>
          </a:prstGeom>
        </p:spPr>
      </p:pic>
      <p:sp>
        <p:nvSpPr>
          <p:cNvPr id="6" name="TextBox 5">
            <a:extLst>
              <a:ext uri="{FF2B5EF4-FFF2-40B4-BE49-F238E27FC236}">
                <a16:creationId xmlns:a16="http://schemas.microsoft.com/office/drawing/2014/main" id="{32692ED7-21A2-49EC-BF65-B61CC35F5F93}"/>
              </a:ext>
            </a:extLst>
          </p:cNvPr>
          <p:cNvSpPr txBox="1"/>
          <p:nvPr/>
        </p:nvSpPr>
        <p:spPr>
          <a:xfrm>
            <a:off x="1513035" y="1979564"/>
            <a:ext cx="513567" cy="369332"/>
          </a:xfrm>
          <a:prstGeom prst="rect">
            <a:avLst/>
          </a:prstGeom>
          <a:noFill/>
        </p:spPr>
        <p:txBody>
          <a:bodyPr wrap="square" rtlCol="0">
            <a:spAutoFit/>
          </a:bodyPr>
          <a:lstStyle/>
          <a:p>
            <a:r>
              <a:rPr lang="en-US" b="1" dirty="0">
                <a:solidFill>
                  <a:schemeClr val="accent3"/>
                </a:solidFill>
              </a:rPr>
              <a:t>#1</a:t>
            </a:r>
          </a:p>
        </p:txBody>
      </p:sp>
      <p:sp>
        <p:nvSpPr>
          <p:cNvPr id="8" name="TextBox 7">
            <a:extLst>
              <a:ext uri="{FF2B5EF4-FFF2-40B4-BE49-F238E27FC236}">
                <a16:creationId xmlns:a16="http://schemas.microsoft.com/office/drawing/2014/main" id="{D843A5D4-F0A0-48DE-9B7B-F5A2B60D86CF}"/>
              </a:ext>
            </a:extLst>
          </p:cNvPr>
          <p:cNvSpPr txBox="1"/>
          <p:nvPr/>
        </p:nvSpPr>
        <p:spPr>
          <a:xfrm>
            <a:off x="1474400" y="3497890"/>
            <a:ext cx="513567" cy="369332"/>
          </a:xfrm>
          <a:prstGeom prst="rect">
            <a:avLst/>
          </a:prstGeom>
          <a:noFill/>
        </p:spPr>
        <p:txBody>
          <a:bodyPr wrap="square" rtlCol="0">
            <a:spAutoFit/>
          </a:bodyPr>
          <a:lstStyle/>
          <a:p>
            <a:r>
              <a:rPr lang="en-US" b="1" dirty="0">
                <a:solidFill>
                  <a:schemeClr val="accent3"/>
                </a:solidFill>
              </a:rPr>
              <a:t>#2</a:t>
            </a:r>
          </a:p>
        </p:txBody>
      </p:sp>
      <p:sp>
        <p:nvSpPr>
          <p:cNvPr id="7" name="Arrow: Right 6">
            <a:extLst>
              <a:ext uri="{FF2B5EF4-FFF2-40B4-BE49-F238E27FC236}">
                <a16:creationId xmlns:a16="http://schemas.microsoft.com/office/drawing/2014/main" id="{3F047CA3-CFA6-412A-9E17-68FF435C6ACF}"/>
              </a:ext>
            </a:extLst>
          </p:cNvPr>
          <p:cNvSpPr/>
          <p:nvPr/>
        </p:nvSpPr>
        <p:spPr>
          <a:xfrm>
            <a:off x="1987967" y="3476818"/>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A136124C-9305-4E39-990B-975895AAD4C0}"/>
              </a:ext>
            </a:extLst>
          </p:cNvPr>
          <p:cNvSpPr/>
          <p:nvPr/>
        </p:nvSpPr>
        <p:spPr>
          <a:xfrm>
            <a:off x="1987967" y="1979564"/>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7998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4324CCE-4A6C-4A16-AF4F-DBADD84C0802}"/>
              </a:ext>
            </a:extLst>
          </p:cNvPr>
          <p:cNvSpPr txBox="1">
            <a:spLocks/>
          </p:cNvSpPr>
          <p:nvPr/>
        </p:nvSpPr>
        <p:spPr>
          <a:xfrm>
            <a:off x="474814" y="779472"/>
            <a:ext cx="5371970" cy="825631"/>
          </a:xfrm>
          <a:prstGeom prst="rect">
            <a:avLst/>
          </a:prstGeom>
        </p:spPr>
        <p:txBody>
          <a:bodyPr>
            <a:norm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Counseling Webpage </a:t>
            </a:r>
            <a:endParaRPr lang="en-US" sz="3200" dirty="0">
              <a:solidFill>
                <a:schemeClr val="tx1"/>
              </a:solidFill>
            </a:endParaRPr>
          </a:p>
        </p:txBody>
      </p:sp>
      <p:sp>
        <p:nvSpPr>
          <p:cNvPr id="6" name="Title 1">
            <a:extLst>
              <a:ext uri="{FF2B5EF4-FFF2-40B4-BE49-F238E27FC236}">
                <a16:creationId xmlns:a16="http://schemas.microsoft.com/office/drawing/2014/main" id="{4982F5DB-EDB9-4CAA-8A4E-4B7CF3421920}"/>
              </a:ext>
            </a:extLst>
          </p:cNvPr>
          <p:cNvSpPr txBox="1">
            <a:spLocks/>
          </p:cNvSpPr>
          <p:nvPr/>
        </p:nvSpPr>
        <p:spPr>
          <a:xfrm>
            <a:off x="6954752" y="432474"/>
            <a:ext cx="3517007" cy="1200339"/>
          </a:xfrm>
          <a:prstGeom prst="rect">
            <a:avLst/>
          </a:prstGeom>
        </p:spPr>
        <p:txBody>
          <a:bodyPr>
            <a:norm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Career Center Webpage </a:t>
            </a:r>
            <a:endParaRPr lang="en-US" sz="3200" dirty="0">
              <a:solidFill>
                <a:schemeClr val="tx1"/>
              </a:solidFill>
            </a:endParaRPr>
          </a:p>
        </p:txBody>
      </p:sp>
      <p:pic>
        <p:nvPicPr>
          <p:cNvPr id="3" name="Picture 2">
            <a:extLst>
              <a:ext uri="{FF2B5EF4-FFF2-40B4-BE49-F238E27FC236}">
                <a16:creationId xmlns:a16="http://schemas.microsoft.com/office/drawing/2014/main" id="{346D65FB-7EFD-DB3B-B583-663171D3D4A5}"/>
              </a:ext>
            </a:extLst>
          </p:cNvPr>
          <p:cNvPicPr>
            <a:picLocks noChangeAspect="1"/>
          </p:cNvPicPr>
          <p:nvPr/>
        </p:nvPicPr>
        <p:blipFill>
          <a:blip r:embed="rId2"/>
          <a:stretch>
            <a:fillRect/>
          </a:stretch>
        </p:blipFill>
        <p:spPr>
          <a:xfrm>
            <a:off x="216248" y="1790227"/>
            <a:ext cx="6338582" cy="4191319"/>
          </a:xfrm>
          <a:prstGeom prst="rect">
            <a:avLst/>
          </a:prstGeom>
        </p:spPr>
      </p:pic>
      <p:pic>
        <p:nvPicPr>
          <p:cNvPr id="7" name="Picture 6">
            <a:extLst>
              <a:ext uri="{FF2B5EF4-FFF2-40B4-BE49-F238E27FC236}">
                <a16:creationId xmlns:a16="http://schemas.microsoft.com/office/drawing/2014/main" id="{6E60468A-8E22-76F9-354F-C65BE7CE63BB}"/>
              </a:ext>
            </a:extLst>
          </p:cNvPr>
          <p:cNvPicPr>
            <a:picLocks noChangeAspect="1"/>
          </p:cNvPicPr>
          <p:nvPr/>
        </p:nvPicPr>
        <p:blipFill>
          <a:blip r:embed="rId3"/>
          <a:stretch>
            <a:fillRect/>
          </a:stretch>
        </p:blipFill>
        <p:spPr>
          <a:xfrm>
            <a:off x="6583680" y="2496056"/>
            <a:ext cx="5932170" cy="3156850"/>
          </a:xfrm>
          <a:prstGeom prst="rect">
            <a:avLst/>
          </a:prstGeom>
        </p:spPr>
      </p:pic>
      <p:sp>
        <p:nvSpPr>
          <p:cNvPr id="8" name="TextBox 7">
            <a:extLst>
              <a:ext uri="{FF2B5EF4-FFF2-40B4-BE49-F238E27FC236}">
                <a16:creationId xmlns:a16="http://schemas.microsoft.com/office/drawing/2014/main" id="{D213EE01-6CED-D069-5343-3D49639E58EF}"/>
              </a:ext>
            </a:extLst>
          </p:cNvPr>
          <p:cNvSpPr txBox="1"/>
          <p:nvPr/>
        </p:nvSpPr>
        <p:spPr>
          <a:xfrm rot="19559145">
            <a:off x="-595432" y="3655054"/>
            <a:ext cx="10997071" cy="461665"/>
          </a:xfrm>
          <a:prstGeom prst="rect">
            <a:avLst/>
          </a:prstGeom>
          <a:noFill/>
        </p:spPr>
        <p:txBody>
          <a:bodyPr wrap="square" rtlCol="0">
            <a:spAutoFit/>
          </a:bodyPr>
          <a:lstStyle/>
          <a:p>
            <a:r>
              <a:rPr lang="en-US" sz="2400" b="1" dirty="0">
                <a:solidFill>
                  <a:srgbClr val="FFC000"/>
                </a:solidFill>
              </a:rPr>
              <a:t>                UNDERCONSTRUCTION! MORE UPDATES COMING SOON!</a:t>
            </a:r>
          </a:p>
        </p:txBody>
      </p:sp>
    </p:spTree>
    <p:extLst>
      <p:ext uri="{BB962C8B-B14F-4D97-AF65-F5344CB8AC3E}">
        <p14:creationId xmlns:p14="http://schemas.microsoft.com/office/powerpoint/2010/main" val="23466740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otalTime>9256</TotalTime>
  <Words>1898</Words>
  <Application>Microsoft Office PowerPoint</Application>
  <PresentationFormat>Widescreen</PresentationFormat>
  <Paragraphs>205</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Century Gothic</vt:lpstr>
      <vt:lpstr>Roboto</vt:lpstr>
      <vt:lpstr>Wingdings 3</vt:lpstr>
      <vt:lpstr>Ion Boardroom</vt:lpstr>
      <vt:lpstr>Class of 2023 Senior Parent Night</vt:lpstr>
      <vt:lpstr>Introductions</vt:lpstr>
      <vt:lpstr>Agenda</vt:lpstr>
      <vt:lpstr>Senior Year can be overwhelming</vt:lpstr>
      <vt:lpstr>RELAX!!! </vt:lpstr>
      <vt:lpstr>Organization is Key</vt:lpstr>
      <vt:lpstr>How do I keep up with all these important events?</vt:lpstr>
      <vt:lpstr>PowerPoint Presentation</vt:lpstr>
      <vt:lpstr>PowerPoint Presentation</vt:lpstr>
      <vt:lpstr>Avoid the dreaded Senioritis</vt:lpstr>
      <vt:lpstr>Graduation Requirements</vt:lpstr>
      <vt:lpstr>Graduation Requirements (cont.)</vt:lpstr>
      <vt:lpstr>We are here to help!</vt:lpstr>
      <vt:lpstr>I’m on track to earn my diploma…but what about after graduation?</vt:lpstr>
      <vt:lpstr>Things to consider:</vt:lpstr>
      <vt:lpstr>There is no wrong path,  but there is a right path for you</vt:lpstr>
      <vt:lpstr>Additional education is the path for me!</vt:lpstr>
      <vt:lpstr>College and Career Search Tools</vt:lpstr>
      <vt:lpstr>College and Career Representatives</vt:lpstr>
      <vt:lpstr>Important test reminder for  4-year schools</vt:lpstr>
      <vt:lpstr>Testing Dates for 2022-2023</vt:lpstr>
      <vt:lpstr>College Applications</vt:lpstr>
      <vt:lpstr>Remember</vt:lpstr>
      <vt:lpstr>Guaranteed Admissions Program</vt:lpstr>
      <vt:lpstr>Financial Aid Options</vt:lpstr>
      <vt:lpstr>FAFSA or WASFA</vt:lpstr>
      <vt:lpstr>PowerPoint Presentation</vt:lpstr>
      <vt:lpstr>Class of 2023 Scholarship Notebooks</vt:lpstr>
      <vt:lpstr>Other Scholarship Sources</vt:lpstr>
      <vt:lpstr>Letters of Recommendation</vt:lpstr>
      <vt:lpstr>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of 2021 Senior Parent Night</dc:title>
  <dc:creator>Melee Vander Velde</dc:creator>
  <cp:lastModifiedBy>Sarah Brooks</cp:lastModifiedBy>
  <cp:revision>20</cp:revision>
  <cp:lastPrinted>2022-09-27T00:25:29Z</cp:lastPrinted>
  <dcterms:created xsi:type="dcterms:W3CDTF">2020-09-27T20:41:23Z</dcterms:created>
  <dcterms:modified xsi:type="dcterms:W3CDTF">2022-09-27T00:27:09Z</dcterms:modified>
</cp:coreProperties>
</file>